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120"/>
  </p:notesMasterIdLst>
  <p:handoutMasterIdLst>
    <p:handoutMasterId r:id="rId121"/>
  </p:handoutMasterIdLst>
  <p:sldIdLst>
    <p:sldId id="256" r:id="rId2"/>
    <p:sldId id="264" r:id="rId3"/>
    <p:sldId id="265" r:id="rId4"/>
    <p:sldId id="266" r:id="rId5"/>
    <p:sldId id="267" r:id="rId6"/>
    <p:sldId id="270" r:id="rId7"/>
    <p:sldId id="271" r:id="rId8"/>
    <p:sldId id="272" r:id="rId9"/>
    <p:sldId id="269" r:id="rId10"/>
    <p:sldId id="274" r:id="rId11"/>
    <p:sldId id="273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7" r:id="rId23"/>
    <p:sldId id="285" r:id="rId24"/>
    <p:sldId id="288" r:id="rId25"/>
    <p:sldId id="286" r:id="rId26"/>
    <p:sldId id="289" r:id="rId27"/>
    <p:sldId id="338" r:id="rId28"/>
    <p:sldId id="290" r:id="rId29"/>
    <p:sldId id="291" r:id="rId30"/>
    <p:sldId id="292" r:id="rId31"/>
    <p:sldId id="293" r:id="rId32"/>
    <p:sldId id="295" r:id="rId33"/>
    <p:sldId id="294" r:id="rId34"/>
    <p:sldId id="297" r:id="rId35"/>
    <p:sldId id="296" r:id="rId36"/>
    <p:sldId id="299" r:id="rId37"/>
    <p:sldId id="300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7" r:id="rId53"/>
    <p:sldId id="316" r:id="rId54"/>
    <p:sldId id="318" r:id="rId55"/>
    <p:sldId id="319" r:id="rId56"/>
    <p:sldId id="320" r:id="rId57"/>
    <p:sldId id="321" r:id="rId58"/>
    <p:sldId id="322" r:id="rId59"/>
    <p:sldId id="324" r:id="rId60"/>
    <p:sldId id="323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5" r:id="rId71"/>
    <p:sldId id="334" r:id="rId72"/>
    <p:sldId id="337" r:id="rId73"/>
    <p:sldId id="336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5" r:id="rId90"/>
    <p:sldId id="354" r:id="rId91"/>
    <p:sldId id="356" r:id="rId92"/>
    <p:sldId id="357" r:id="rId93"/>
    <p:sldId id="358" r:id="rId94"/>
    <p:sldId id="359" r:id="rId95"/>
    <p:sldId id="360" r:id="rId96"/>
    <p:sldId id="361" r:id="rId97"/>
    <p:sldId id="362" r:id="rId98"/>
    <p:sldId id="363" r:id="rId99"/>
    <p:sldId id="364" r:id="rId100"/>
    <p:sldId id="365" r:id="rId101"/>
    <p:sldId id="368" r:id="rId102"/>
    <p:sldId id="366" r:id="rId103"/>
    <p:sldId id="367" r:id="rId104"/>
    <p:sldId id="369" r:id="rId105"/>
    <p:sldId id="370" r:id="rId106"/>
    <p:sldId id="371" r:id="rId107"/>
    <p:sldId id="372" r:id="rId108"/>
    <p:sldId id="374" r:id="rId109"/>
    <p:sldId id="373" r:id="rId110"/>
    <p:sldId id="381" r:id="rId111"/>
    <p:sldId id="379" r:id="rId112"/>
    <p:sldId id="380" r:id="rId113"/>
    <p:sldId id="382" r:id="rId114"/>
    <p:sldId id="383" r:id="rId115"/>
    <p:sldId id="384" r:id="rId116"/>
    <p:sldId id="385" r:id="rId117"/>
    <p:sldId id="298" r:id="rId118"/>
    <p:sldId id="386" r:id="rId1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CD73"/>
    <a:srgbClr val="D3B2FF"/>
    <a:srgbClr val="19A2BD"/>
    <a:srgbClr val="77D9ED"/>
    <a:srgbClr val="FF33CC"/>
    <a:srgbClr val="0066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13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90" y="5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4ADDB1-3471-4E28-ADA5-80F6EDDEF4F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BE8832C-5260-450C-B4C5-B176C580481E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2400" dirty="0">
              <a:latin typeface="+mj-ea"/>
              <a:ea typeface="+mj-ea"/>
            </a:rPr>
            <a:t>源代码</a:t>
          </a:r>
        </a:p>
      </dgm:t>
    </dgm:pt>
    <dgm:pt modelId="{90814DBA-8A11-4B51-9EEA-B3B501A7B892}" type="parTrans" cxnId="{282A2944-0956-45F8-B284-EE34FE3D31B1}">
      <dgm:prSet/>
      <dgm:spPr/>
      <dgm:t>
        <a:bodyPr/>
        <a:lstStyle/>
        <a:p>
          <a:endParaRPr lang="zh-CN" altLang="en-US"/>
        </a:p>
      </dgm:t>
    </dgm:pt>
    <dgm:pt modelId="{C4B9DEC1-F4CB-46BE-8E1A-9DE98F663915}" type="sibTrans" cxnId="{282A2944-0956-45F8-B284-EE34FE3D31B1}">
      <dgm:prSet/>
      <dgm:spPr>
        <a:solidFill>
          <a:srgbClr val="92D050"/>
        </a:solidFill>
      </dgm:spPr>
      <dgm:t>
        <a:bodyPr/>
        <a:lstStyle/>
        <a:p>
          <a:endParaRPr lang="zh-CN" altLang="en-US"/>
        </a:p>
      </dgm:t>
    </dgm:pt>
    <dgm:pt modelId="{586C0B9E-F2AD-4B67-97B2-2AAA3ED22CE1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2400" dirty="0">
              <a:latin typeface="+mj-ea"/>
              <a:ea typeface="+mj-ea"/>
            </a:rPr>
            <a:t>编译</a:t>
          </a:r>
        </a:p>
      </dgm:t>
    </dgm:pt>
    <dgm:pt modelId="{F965409C-57F6-4B59-97EF-F6F7B04EBFEE}" type="parTrans" cxnId="{ADBCCF0B-3ABD-442A-A996-AA70B455A4AE}">
      <dgm:prSet/>
      <dgm:spPr/>
      <dgm:t>
        <a:bodyPr/>
        <a:lstStyle/>
        <a:p>
          <a:endParaRPr lang="zh-CN" altLang="en-US"/>
        </a:p>
      </dgm:t>
    </dgm:pt>
    <dgm:pt modelId="{10B34A2B-70EC-44C9-9A48-9CB183B443CA}" type="sibTrans" cxnId="{ADBCCF0B-3ABD-442A-A996-AA70B455A4AE}">
      <dgm:prSet/>
      <dgm:spPr>
        <a:solidFill>
          <a:srgbClr val="92D050"/>
        </a:solidFill>
      </dgm:spPr>
      <dgm:t>
        <a:bodyPr/>
        <a:lstStyle/>
        <a:p>
          <a:endParaRPr lang="zh-CN" altLang="en-US"/>
        </a:p>
      </dgm:t>
    </dgm:pt>
    <dgm:pt modelId="{C24E89B8-2790-403F-90C2-26860605AD9F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2400" dirty="0">
              <a:latin typeface="+mj-ea"/>
              <a:ea typeface="+mj-ea"/>
            </a:rPr>
            <a:t>执行</a:t>
          </a:r>
        </a:p>
      </dgm:t>
    </dgm:pt>
    <dgm:pt modelId="{E95E506F-25B9-4DDE-86D9-D8A0ED575AB9}" type="parTrans" cxnId="{617D32E0-2BC3-42DB-BE1D-EA8B3BF90E59}">
      <dgm:prSet/>
      <dgm:spPr/>
      <dgm:t>
        <a:bodyPr/>
        <a:lstStyle/>
        <a:p>
          <a:endParaRPr lang="zh-CN" altLang="en-US"/>
        </a:p>
      </dgm:t>
    </dgm:pt>
    <dgm:pt modelId="{C6EC6818-6B0A-4838-8250-9BC70CBD677B}" type="sibTrans" cxnId="{617D32E0-2BC3-42DB-BE1D-EA8B3BF90E59}">
      <dgm:prSet/>
      <dgm:spPr/>
      <dgm:t>
        <a:bodyPr/>
        <a:lstStyle/>
        <a:p>
          <a:endParaRPr lang="zh-CN" altLang="en-US"/>
        </a:p>
      </dgm:t>
    </dgm:pt>
    <dgm:pt modelId="{AC8B27EA-0BE0-4140-BACA-26A3B1978AA4}" type="pres">
      <dgm:prSet presAssocID="{464ADDB1-3471-4E28-ADA5-80F6EDDEF4FD}" presName="Name0" presStyleCnt="0">
        <dgm:presLayoutVars>
          <dgm:dir/>
          <dgm:resizeHandles val="exact"/>
        </dgm:presLayoutVars>
      </dgm:prSet>
      <dgm:spPr/>
    </dgm:pt>
    <dgm:pt modelId="{2B146D7C-6220-4E3B-8194-D357F205E240}" type="pres">
      <dgm:prSet presAssocID="{6BE8832C-5260-450C-B4C5-B176C580481E}" presName="node" presStyleLbl="node1" presStyleIdx="0" presStyleCnt="3">
        <dgm:presLayoutVars>
          <dgm:bulletEnabled val="1"/>
        </dgm:presLayoutVars>
      </dgm:prSet>
      <dgm:spPr/>
    </dgm:pt>
    <dgm:pt modelId="{84E7B3D2-F771-4D16-9510-8264C842FAB0}" type="pres">
      <dgm:prSet presAssocID="{C4B9DEC1-F4CB-46BE-8E1A-9DE98F663915}" presName="sibTrans" presStyleLbl="sibTrans2D1" presStyleIdx="0" presStyleCnt="2"/>
      <dgm:spPr/>
    </dgm:pt>
    <dgm:pt modelId="{18733132-DCFA-4DC9-91D0-5BF8623301B8}" type="pres">
      <dgm:prSet presAssocID="{C4B9DEC1-F4CB-46BE-8E1A-9DE98F663915}" presName="connectorText" presStyleLbl="sibTrans2D1" presStyleIdx="0" presStyleCnt="2"/>
      <dgm:spPr/>
    </dgm:pt>
    <dgm:pt modelId="{10CE9962-C6C0-4E55-AA7D-58365838720D}" type="pres">
      <dgm:prSet presAssocID="{586C0B9E-F2AD-4B67-97B2-2AAA3ED22CE1}" presName="node" presStyleLbl="node1" presStyleIdx="1" presStyleCnt="3" custLinFactNeighborX="-1771" custLinFactNeighborY="798">
        <dgm:presLayoutVars>
          <dgm:bulletEnabled val="1"/>
        </dgm:presLayoutVars>
      </dgm:prSet>
      <dgm:spPr/>
    </dgm:pt>
    <dgm:pt modelId="{6EFC4C60-C5CC-4797-A929-343BF5D4C490}" type="pres">
      <dgm:prSet presAssocID="{10B34A2B-70EC-44C9-9A48-9CB183B443CA}" presName="sibTrans" presStyleLbl="sibTrans2D1" presStyleIdx="1" presStyleCnt="2"/>
      <dgm:spPr/>
    </dgm:pt>
    <dgm:pt modelId="{46FEE84A-3111-48EF-B10E-450574714497}" type="pres">
      <dgm:prSet presAssocID="{10B34A2B-70EC-44C9-9A48-9CB183B443CA}" presName="connectorText" presStyleLbl="sibTrans2D1" presStyleIdx="1" presStyleCnt="2"/>
      <dgm:spPr/>
    </dgm:pt>
    <dgm:pt modelId="{52987B75-A79F-4508-8AA5-8912CF05D1B0}" type="pres">
      <dgm:prSet presAssocID="{C24E89B8-2790-403F-90C2-26860605AD9F}" presName="node" presStyleLbl="node1" presStyleIdx="2" presStyleCnt="3">
        <dgm:presLayoutVars>
          <dgm:bulletEnabled val="1"/>
        </dgm:presLayoutVars>
      </dgm:prSet>
      <dgm:spPr/>
    </dgm:pt>
  </dgm:ptLst>
  <dgm:cxnLst>
    <dgm:cxn modelId="{5E3BD400-D96C-471C-BD03-BE87823DF52A}" type="presOf" srcId="{C24E89B8-2790-403F-90C2-26860605AD9F}" destId="{52987B75-A79F-4508-8AA5-8912CF05D1B0}" srcOrd="0" destOrd="0" presId="urn:microsoft.com/office/officeart/2005/8/layout/process1"/>
    <dgm:cxn modelId="{C4C71E08-2842-4E95-A012-3B536725BD6F}" type="presOf" srcId="{10B34A2B-70EC-44C9-9A48-9CB183B443CA}" destId="{46FEE84A-3111-48EF-B10E-450574714497}" srcOrd="1" destOrd="0" presId="urn:microsoft.com/office/officeart/2005/8/layout/process1"/>
    <dgm:cxn modelId="{ADBCCF0B-3ABD-442A-A996-AA70B455A4AE}" srcId="{464ADDB1-3471-4E28-ADA5-80F6EDDEF4FD}" destId="{586C0B9E-F2AD-4B67-97B2-2AAA3ED22CE1}" srcOrd="1" destOrd="0" parTransId="{F965409C-57F6-4B59-97EF-F6F7B04EBFEE}" sibTransId="{10B34A2B-70EC-44C9-9A48-9CB183B443CA}"/>
    <dgm:cxn modelId="{F4577E2A-CAAF-443E-BB5C-FFF0A7156C29}" type="presOf" srcId="{C4B9DEC1-F4CB-46BE-8E1A-9DE98F663915}" destId="{84E7B3D2-F771-4D16-9510-8264C842FAB0}" srcOrd="0" destOrd="0" presId="urn:microsoft.com/office/officeart/2005/8/layout/process1"/>
    <dgm:cxn modelId="{282A2944-0956-45F8-B284-EE34FE3D31B1}" srcId="{464ADDB1-3471-4E28-ADA5-80F6EDDEF4FD}" destId="{6BE8832C-5260-450C-B4C5-B176C580481E}" srcOrd="0" destOrd="0" parTransId="{90814DBA-8A11-4B51-9EEA-B3B501A7B892}" sibTransId="{C4B9DEC1-F4CB-46BE-8E1A-9DE98F663915}"/>
    <dgm:cxn modelId="{3F749D6A-7FF6-4BA2-B8B3-246D04BCB7A4}" type="presOf" srcId="{C4B9DEC1-F4CB-46BE-8E1A-9DE98F663915}" destId="{18733132-DCFA-4DC9-91D0-5BF8623301B8}" srcOrd="1" destOrd="0" presId="urn:microsoft.com/office/officeart/2005/8/layout/process1"/>
    <dgm:cxn modelId="{D1BBF49B-E3B6-4621-9566-E311B16AF59A}" type="presOf" srcId="{464ADDB1-3471-4E28-ADA5-80F6EDDEF4FD}" destId="{AC8B27EA-0BE0-4140-BACA-26A3B1978AA4}" srcOrd="0" destOrd="0" presId="urn:microsoft.com/office/officeart/2005/8/layout/process1"/>
    <dgm:cxn modelId="{B409DD9E-1927-4B4C-962E-0E50DEB03F75}" type="presOf" srcId="{6BE8832C-5260-450C-B4C5-B176C580481E}" destId="{2B146D7C-6220-4E3B-8194-D357F205E240}" srcOrd="0" destOrd="0" presId="urn:microsoft.com/office/officeart/2005/8/layout/process1"/>
    <dgm:cxn modelId="{AD40ACAF-C9F0-44BF-9EA9-A8F5E9B4111D}" type="presOf" srcId="{10B34A2B-70EC-44C9-9A48-9CB183B443CA}" destId="{6EFC4C60-C5CC-4797-A929-343BF5D4C490}" srcOrd="0" destOrd="0" presId="urn:microsoft.com/office/officeart/2005/8/layout/process1"/>
    <dgm:cxn modelId="{DA30CDB3-2099-4304-861F-695791975201}" type="presOf" srcId="{586C0B9E-F2AD-4B67-97B2-2AAA3ED22CE1}" destId="{10CE9962-C6C0-4E55-AA7D-58365838720D}" srcOrd="0" destOrd="0" presId="urn:microsoft.com/office/officeart/2005/8/layout/process1"/>
    <dgm:cxn modelId="{617D32E0-2BC3-42DB-BE1D-EA8B3BF90E59}" srcId="{464ADDB1-3471-4E28-ADA5-80F6EDDEF4FD}" destId="{C24E89B8-2790-403F-90C2-26860605AD9F}" srcOrd="2" destOrd="0" parTransId="{E95E506F-25B9-4DDE-86D9-D8A0ED575AB9}" sibTransId="{C6EC6818-6B0A-4838-8250-9BC70CBD677B}"/>
    <dgm:cxn modelId="{9343E8A2-DC16-43DC-B56E-92990F318781}" type="presParOf" srcId="{AC8B27EA-0BE0-4140-BACA-26A3B1978AA4}" destId="{2B146D7C-6220-4E3B-8194-D357F205E240}" srcOrd="0" destOrd="0" presId="urn:microsoft.com/office/officeart/2005/8/layout/process1"/>
    <dgm:cxn modelId="{D249BE75-A888-4DFF-99DA-EF50D1FFE664}" type="presParOf" srcId="{AC8B27EA-0BE0-4140-BACA-26A3B1978AA4}" destId="{84E7B3D2-F771-4D16-9510-8264C842FAB0}" srcOrd="1" destOrd="0" presId="urn:microsoft.com/office/officeart/2005/8/layout/process1"/>
    <dgm:cxn modelId="{54FFD353-9B4D-45D7-A6AD-BB4C16CD3732}" type="presParOf" srcId="{84E7B3D2-F771-4D16-9510-8264C842FAB0}" destId="{18733132-DCFA-4DC9-91D0-5BF8623301B8}" srcOrd="0" destOrd="0" presId="urn:microsoft.com/office/officeart/2005/8/layout/process1"/>
    <dgm:cxn modelId="{6D1CC6CD-5A4D-422B-8AE2-DDB9E519195C}" type="presParOf" srcId="{AC8B27EA-0BE0-4140-BACA-26A3B1978AA4}" destId="{10CE9962-C6C0-4E55-AA7D-58365838720D}" srcOrd="2" destOrd="0" presId="urn:microsoft.com/office/officeart/2005/8/layout/process1"/>
    <dgm:cxn modelId="{23BEF768-DD87-4F26-80A4-58CF4E76C961}" type="presParOf" srcId="{AC8B27EA-0BE0-4140-BACA-26A3B1978AA4}" destId="{6EFC4C60-C5CC-4797-A929-343BF5D4C490}" srcOrd="3" destOrd="0" presId="urn:microsoft.com/office/officeart/2005/8/layout/process1"/>
    <dgm:cxn modelId="{4C6E5FD2-12CE-4533-93A8-FAED24DB6108}" type="presParOf" srcId="{6EFC4C60-C5CC-4797-A929-343BF5D4C490}" destId="{46FEE84A-3111-48EF-B10E-450574714497}" srcOrd="0" destOrd="0" presId="urn:microsoft.com/office/officeart/2005/8/layout/process1"/>
    <dgm:cxn modelId="{425615F1-8A94-4674-AD29-EB68ADB30752}" type="presParOf" srcId="{AC8B27EA-0BE0-4140-BACA-26A3B1978AA4}" destId="{52987B75-A79F-4508-8AA5-8912CF05D1B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4ADDB1-3471-4E28-ADA5-80F6EDDEF4F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BE8832C-5260-450C-B4C5-B176C580481E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2400" dirty="0">
              <a:latin typeface="+mj-ea"/>
              <a:ea typeface="+mj-ea"/>
            </a:rPr>
            <a:t>源代码</a:t>
          </a:r>
        </a:p>
      </dgm:t>
    </dgm:pt>
    <dgm:pt modelId="{90814DBA-8A11-4B51-9EEA-B3B501A7B892}" type="parTrans" cxnId="{282A2944-0956-45F8-B284-EE34FE3D31B1}">
      <dgm:prSet/>
      <dgm:spPr/>
      <dgm:t>
        <a:bodyPr/>
        <a:lstStyle/>
        <a:p>
          <a:endParaRPr lang="zh-CN" altLang="en-US"/>
        </a:p>
      </dgm:t>
    </dgm:pt>
    <dgm:pt modelId="{C4B9DEC1-F4CB-46BE-8E1A-9DE98F663915}" type="sibTrans" cxnId="{282A2944-0956-45F8-B284-EE34FE3D31B1}">
      <dgm:prSet/>
      <dgm:spPr>
        <a:solidFill>
          <a:srgbClr val="92D050"/>
        </a:solidFill>
      </dgm:spPr>
      <dgm:t>
        <a:bodyPr/>
        <a:lstStyle/>
        <a:p>
          <a:endParaRPr lang="zh-CN" altLang="en-US"/>
        </a:p>
      </dgm:t>
    </dgm:pt>
    <dgm:pt modelId="{586C0B9E-F2AD-4B67-97B2-2AAA3ED22CE1}">
      <dgm:prSet phldrT="[文本]" custT="1"/>
      <dgm:spPr>
        <a:solidFill>
          <a:srgbClr val="FF0000"/>
        </a:solidFill>
      </dgm:spPr>
      <dgm:t>
        <a:bodyPr/>
        <a:lstStyle/>
        <a:p>
          <a:pPr algn="ctr"/>
          <a:r>
            <a:rPr lang="zh-CN" altLang="en-US" sz="2400" dirty="0">
              <a:latin typeface="+mj-ea"/>
              <a:ea typeface="+mj-ea"/>
            </a:rPr>
            <a:t> 解释器（浏览器）</a:t>
          </a:r>
        </a:p>
      </dgm:t>
    </dgm:pt>
    <dgm:pt modelId="{F965409C-57F6-4B59-97EF-F6F7B04EBFEE}" type="parTrans" cxnId="{ADBCCF0B-3ABD-442A-A996-AA70B455A4AE}">
      <dgm:prSet/>
      <dgm:spPr/>
      <dgm:t>
        <a:bodyPr/>
        <a:lstStyle/>
        <a:p>
          <a:endParaRPr lang="zh-CN" altLang="en-US"/>
        </a:p>
      </dgm:t>
    </dgm:pt>
    <dgm:pt modelId="{10B34A2B-70EC-44C9-9A48-9CB183B443CA}" type="sibTrans" cxnId="{ADBCCF0B-3ABD-442A-A996-AA70B455A4AE}">
      <dgm:prSet/>
      <dgm:spPr/>
      <dgm:t>
        <a:bodyPr/>
        <a:lstStyle/>
        <a:p>
          <a:endParaRPr lang="zh-CN" altLang="en-US"/>
        </a:p>
      </dgm:t>
    </dgm:pt>
    <dgm:pt modelId="{AC8B27EA-0BE0-4140-BACA-26A3B1978AA4}" type="pres">
      <dgm:prSet presAssocID="{464ADDB1-3471-4E28-ADA5-80F6EDDEF4FD}" presName="Name0" presStyleCnt="0">
        <dgm:presLayoutVars>
          <dgm:dir/>
          <dgm:resizeHandles val="exact"/>
        </dgm:presLayoutVars>
      </dgm:prSet>
      <dgm:spPr/>
    </dgm:pt>
    <dgm:pt modelId="{2B146D7C-6220-4E3B-8194-D357F205E240}" type="pres">
      <dgm:prSet presAssocID="{6BE8832C-5260-450C-B4C5-B176C580481E}" presName="node" presStyleLbl="node1" presStyleIdx="0" presStyleCnt="2" custScaleX="93325">
        <dgm:presLayoutVars>
          <dgm:bulletEnabled val="1"/>
        </dgm:presLayoutVars>
      </dgm:prSet>
      <dgm:spPr/>
    </dgm:pt>
    <dgm:pt modelId="{84E7B3D2-F771-4D16-9510-8264C842FAB0}" type="pres">
      <dgm:prSet presAssocID="{C4B9DEC1-F4CB-46BE-8E1A-9DE98F663915}" presName="sibTrans" presStyleLbl="sibTrans2D1" presStyleIdx="0" presStyleCnt="1"/>
      <dgm:spPr/>
    </dgm:pt>
    <dgm:pt modelId="{18733132-DCFA-4DC9-91D0-5BF8623301B8}" type="pres">
      <dgm:prSet presAssocID="{C4B9DEC1-F4CB-46BE-8E1A-9DE98F663915}" presName="connectorText" presStyleLbl="sibTrans2D1" presStyleIdx="0" presStyleCnt="1"/>
      <dgm:spPr/>
    </dgm:pt>
    <dgm:pt modelId="{10CE9962-C6C0-4E55-AA7D-58365838720D}" type="pres">
      <dgm:prSet presAssocID="{586C0B9E-F2AD-4B67-97B2-2AAA3ED22CE1}" presName="node" presStyleLbl="node1" presStyleIdx="1" presStyleCnt="2" custLinFactNeighborX="-247" custLinFactNeighborY="-1450">
        <dgm:presLayoutVars>
          <dgm:bulletEnabled val="1"/>
        </dgm:presLayoutVars>
      </dgm:prSet>
      <dgm:spPr/>
    </dgm:pt>
  </dgm:ptLst>
  <dgm:cxnLst>
    <dgm:cxn modelId="{ADBCCF0B-3ABD-442A-A996-AA70B455A4AE}" srcId="{464ADDB1-3471-4E28-ADA5-80F6EDDEF4FD}" destId="{586C0B9E-F2AD-4B67-97B2-2AAA3ED22CE1}" srcOrd="1" destOrd="0" parTransId="{F965409C-57F6-4B59-97EF-F6F7B04EBFEE}" sibTransId="{10B34A2B-70EC-44C9-9A48-9CB183B443CA}"/>
    <dgm:cxn modelId="{F4577E2A-CAAF-443E-BB5C-FFF0A7156C29}" type="presOf" srcId="{C4B9DEC1-F4CB-46BE-8E1A-9DE98F663915}" destId="{84E7B3D2-F771-4D16-9510-8264C842FAB0}" srcOrd="0" destOrd="0" presId="urn:microsoft.com/office/officeart/2005/8/layout/process1"/>
    <dgm:cxn modelId="{282A2944-0956-45F8-B284-EE34FE3D31B1}" srcId="{464ADDB1-3471-4E28-ADA5-80F6EDDEF4FD}" destId="{6BE8832C-5260-450C-B4C5-B176C580481E}" srcOrd="0" destOrd="0" parTransId="{90814DBA-8A11-4B51-9EEA-B3B501A7B892}" sibTransId="{C4B9DEC1-F4CB-46BE-8E1A-9DE98F663915}"/>
    <dgm:cxn modelId="{3F749D6A-7FF6-4BA2-B8B3-246D04BCB7A4}" type="presOf" srcId="{C4B9DEC1-F4CB-46BE-8E1A-9DE98F663915}" destId="{18733132-DCFA-4DC9-91D0-5BF8623301B8}" srcOrd="1" destOrd="0" presId="urn:microsoft.com/office/officeart/2005/8/layout/process1"/>
    <dgm:cxn modelId="{D1BBF49B-E3B6-4621-9566-E311B16AF59A}" type="presOf" srcId="{464ADDB1-3471-4E28-ADA5-80F6EDDEF4FD}" destId="{AC8B27EA-0BE0-4140-BACA-26A3B1978AA4}" srcOrd="0" destOrd="0" presId="urn:microsoft.com/office/officeart/2005/8/layout/process1"/>
    <dgm:cxn modelId="{B409DD9E-1927-4B4C-962E-0E50DEB03F75}" type="presOf" srcId="{6BE8832C-5260-450C-B4C5-B176C580481E}" destId="{2B146D7C-6220-4E3B-8194-D357F205E240}" srcOrd="0" destOrd="0" presId="urn:microsoft.com/office/officeart/2005/8/layout/process1"/>
    <dgm:cxn modelId="{DA30CDB3-2099-4304-861F-695791975201}" type="presOf" srcId="{586C0B9E-F2AD-4B67-97B2-2AAA3ED22CE1}" destId="{10CE9962-C6C0-4E55-AA7D-58365838720D}" srcOrd="0" destOrd="0" presId="urn:microsoft.com/office/officeart/2005/8/layout/process1"/>
    <dgm:cxn modelId="{9343E8A2-DC16-43DC-B56E-92990F318781}" type="presParOf" srcId="{AC8B27EA-0BE0-4140-BACA-26A3B1978AA4}" destId="{2B146D7C-6220-4E3B-8194-D357F205E240}" srcOrd="0" destOrd="0" presId="urn:microsoft.com/office/officeart/2005/8/layout/process1"/>
    <dgm:cxn modelId="{D249BE75-A888-4DFF-99DA-EF50D1FFE664}" type="presParOf" srcId="{AC8B27EA-0BE0-4140-BACA-26A3B1978AA4}" destId="{84E7B3D2-F771-4D16-9510-8264C842FAB0}" srcOrd="1" destOrd="0" presId="urn:microsoft.com/office/officeart/2005/8/layout/process1"/>
    <dgm:cxn modelId="{54FFD353-9B4D-45D7-A6AD-BB4C16CD3732}" type="presParOf" srcId="{84E7B3D2-F771-4D16-9510-8264C842FAB0}" destId="{18733132-DCFA-4DC9-91D0-5BF8623301B8}" srcOrd="0" destOrd="0" presId="urn:microsoft.com/office/officeart/2005/8/layout/process1"/>
    <dgm:cxn modelId="{6D1CC6CD-5A4D-422B-8AE2-DDB9E519195C}" type="presParOf" srcId="{AC8B27EA-0BE0-4140-BACA-26A3B1978AA4}" destId="{10CE9962-C6C0-4E55-AA7D-58365838720D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4ADDB1-3471-4E28-ADA5-80F6EDDEF4F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C8B27EA-0BE0-4140-BACA-26A3B1978AA4}" type="pres">
      <dgm:prSet presAssocID="{464ADDB1-3471-4E28-ADA5-80F6EDDEF4FD}" presName="Name0" presStyleCnt="0">
        <dgm:presLayoutVars>
          <dgm:dir/>
          <dgm:resizeHandles val="exact"/>
        </dgm:presLayoutVars>
      </dgm:prSet>
      <dgm:spPr/>
    </dgm:pt>
  </dgm:ptLst>
  <dgm:cxnLst>
    <dgm:cxn modelId="{D1BBF49B-E3B6-4621-9566-E311B16AF59A}" type="presOf" srcId="{464ADDB1-3471-4E28-ADA5-80F6EDDEF4FD}" destId="{AC8B27EA-0BE0-4140-BACA-26A3B1978AA4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46D7C-6220-4E3B-8194-D357F205E240}">
      <dsp:nvSpPr>
        <dsp:cNvPr id="0" name=""/>
        <dsp:cNvSpPr/>
      </dsp:nvSpPr>
      <dsp:spPr>
        <a:xfrm>
          <a:off x="6552" y="0"/>
          <a:ext cx="1258604" cy="444770"/>
        </a:xfrm>
        <a:prstGeom prst="roundRect">
          <a:avLst>
            <a:gd name="adj" fmla="val 10000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+mj-ea"/>
              <a:ea typeface="+mj-ea"/>
            </a:rPr>
            <a:t>源代码</a:t>
          </a:r>
        </a:p>
      </dsp:txBody>
      <dsp:txXfrm>
        <a:off x="19579" y="13027"/>
        <a:ext cx="1232550" cy="418716"/>
      </dsp:txXfrm>
    </dsp:sp>
    <dsp:sp modelId="{84E7B3D2-F771-4D16-9510-8264C842FAB0}">
      <dsp:nvSpPr>
        <dsp:cNvPr id="0" name=""/>
        <dsp:cNvSpPr/>
      </dsp:nvSpPr>
      <dsp:spPr>
        <a:xfrm>
          <a:off x="1388789" y="66317"/>
          <a:ext cx="262098" cy="312134"/>
        </a:xfrm>
        <a:prstGeom prst="rightArrow">
          <a:avLst>
            <a:gd name="adj1" fmla="val 60000"/>
            <a:gd name="adj2" fmla="val 50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1388789" y="128744"/>
        <a:ext cx="183469" cy="187280"/>
      </dsp:txXfrm>
    </dsp:sp>
    <dsp:sp modelId="{10CE9962-C6C0-4E55-AA7D-58365838720D}">
      <dsp:nvSpPr>
        <dsp:cNvPr id="0" name=""/>
        <dsp:cNvSpPr/>
      </dsp:nvSpPr>
      <dsp:spPr>
        <a:xfrm>
          <a:off x="1759683" y="0"/>
          <a:ext cx="1258604" cy="444770"/>
        </a:xfrm>
        <a:prstGeom prst="roundRect">
          <a:avLst>
            <a:gd name="adj" fmla="val 10000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+mj-ea"/>
              <a:ea typeface="+mj-ea"/>
            </a:rPr>
            <a:t>编译</a:t>
          </a:r>
        </a:p>
      </dsp:txBody>
      <dsp:txXfrm>
        <a:off x="1772710" y="13027"/>
        <a:ext cx="1232550" cy="418716"/>
      </dsp:txXfrm>
    </dsp:sp>
    <dsp:sp modelId="{6EFC4C60-C5CC-4797-A929-343BF5D4C490}">
      <dsp:nvSpPr>
        <dsp:cNvPr id="0" name=""/>
        <dsp:cNvSpPr/>
      </dsp:nvSpPr>
      <dsp:spPr>
        <a:xfrm>
          <a:off x="3146377" y="66317"/>
          <a:ext cx="271549" cy="312134"/>
        </a:xfrm>
        <a:prstGeom prst="rightArrow">
          <a:avLst>
            <a:gd name="adj1" fmla="val 60000"/>
            <a:gd name="adj2" fmla="val 50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3146377" y="128744"/>
        <a:ext cx="190084" cy="187280"/>
      </dsp:txXfrm>
    </dsp:sp>
    <dsp:sp modelId="{52987B75-A79F-4508-8AA5-8912CF05D1B0}">
      <dsp:nvSpPr>
        <dsp:cNvPr id="0" name=""/>
        <dsp:cNvSpPr/>
      </dsp:nvSpPr>
      <dsp:spPr>
        <a:xfrm>
          <a:off x="3530646" y="0"/>
          <a:ext cx="1258604" cy="444770"/>
        </a:xfrm>
        <a:prstGeom prst="roundRect">
          <a:avLst>
            <a:gd name="adj" fmla="val 10000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+mj-ea"/>
              <a:ea typeface="+mj-ea"/>
            </a:rPr>
            <a:t>执行</a:t>
          </a:r>
        </a:p>
      </dsp:txBody>
      <dsp:txXfrm>
        <a:off x="3543673" y="13027"/>
        <a:ext cx="1232550" cy="4187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46D7C-6220-4E3B-8194-D357F205E240}">
      <dsp:nvSpPr>
        <dsp:cNvPr id="0" name=""/>
        <dsp:cNvSpPr/>
      </dsp:nvSpPr>
      <dsp:spPr>
        <a:xfrm>
          <a:off x="3240" y="0"/>
          <a:ext cx="1417596" cy="877833"/>
        </a:xfrm>
        <a:prstGeom prst="roundRect">
          <a:avLst>
            <a:gd name="adj" fmla="val 10000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+mj-ea"/>
              <a:ea typeface="+mj-ea"/>
            </a:rPr>
            <a:t>源代码</a:t>
          </a:r>
        </a:p>
      </dsp:txBody>
      <dsp:txXfrm>
        <a:off x="28951" y="25711"/>
        <a:ext cx="1366174" cy="826411"/>
      </dsp:txXfrm>
    </dsp:sp>
    <dsp:sp modelId="{84E7B3D2-F771-4D16-9510-8264C842FAB0}">
      <dsp:nvSpPr>
        <dsp:cNvPr id="0" name=""/>
        <dsp:cNvSpPr/>
      </dsp:nvSpPr>
      <dsp:spPr>
        <a:xfrm>
          <a:off x="1572361" y="250561"/>
          <a:ext cx="321230" cy="376709"/>
        </a:xfrm>
        <a:prstGeom prst="rightArrow">
          <a:avLst>
            <a:gd name="adj1" fmla="val 60000"/>
            <a:gd name="adj2" fmla="val 50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1572361" y="325903"/>
        <a:ext cx="224861" cy="226025"/>
      </dsp:txXfrm>
    </dsp:sp>
    <dsp:sp modelId="{10CE9962-C6C0-4E55-AA7D-58365838720D}">
      <dsp:nvSpPr>
        <dsp:cNvPr id="0" name=""/>
        <dsp:cNvSpPr/>
      </dsp:nvSpPr>
      <dsp:spPr>
        <a:xfrm>
          <a:off x="2026932" y="0"/>
          <a:ext cx="1518989" cy="877833"/>
        </a:xfrm>
        <a:prstGeom prst="roundRect">
          <a:avLst>
            <a:gd name="adj" fmla="val 10000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+mj-ea"/>
              <a:ea typeface="+mj-ea"/>
            </a:rPr>
            <a:t> 解释器（浏览器）</a:t>
          </a:r>
        </a:p>
      </dsp:txBody>
      <dsp:txXfrm>
        <a:off x="2052643" y="25711"/>
        <a:ext cx="1467567" cy="8264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CC06584-9B84-482C-A0B5-2193F35F9D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E1A153-5FFE-4C9D-854C-64F2ACF7BF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5AA3D-53CA-48AC-BA5E-E925173FA78C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F59C1AD-A8A9-43ED-A97B-92AFADAAAB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E43A46-B3A5-4CC1-A969-814D0FB00A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C5671-D547-4652-A1B6-E5C262EFC0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0419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D97DB-9788-4784-BE32-DBB9595C7952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5A0D7-58CE-461C-979B-1D52713677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2637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7">
            <a:extLst>
              <a:ext uri="{FF2B5EF4-FFF2-40B4-BE49-F238E27FC236}">
                <a16:creationId xmlns:a16="http://schemas.microsoft.com/office/drawing/2014/main" id="{BEDAB046-BD7A-4484-B866-1C224B3EF1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3DCEA7-44C0-4AA5-8BF3-175D8259FD8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536C650E-A499-401E-A4E5-6B1AF7E8F9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7F19E348-5E6B-4B99-B409-8AF9F4D84D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2600368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55538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37727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54902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62125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87308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194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75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351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42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348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5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273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079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958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86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7">
            <a:extLst>
              <a:ext uri="{FF2B5EF4-FFF2-40B4-BE49-F238E27FC236}">
                <a16:creationId xmlns:a16="http://schemas.microsoft.com/office/drawing/2014/main" id="{AB4B416D-367B-4D51-86AE-AB23737FE9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3B624AF-3A23-44BE-8672-81F2C4100DEB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461AFAC7-9D47-48D1-9020-52AD4D4375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20485" name="Rectangle 3">
            <a:extLst>
              <a:ext uri="{FF2B5EF4-FFF2-40B4-BE49-F238E27FC236}">
                <a16:creationId xmlns:a16="http://schemas.microsoft.com/office/drawing/2014/main" id="{B98D6822-D143-4356-811A-8E1D52825A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3455194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1723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386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4343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107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168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8333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9052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3681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2727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268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JavaScript</a:t>
            </a:r>
            <a:r>
              <a:rPr lang="zh-CN" altLang="en-US" dirty="0"/>
              <a:t>最开始的名字叫</a:t>
            </a:r>
            <a:r>
              <a:rPr lang="en-US" altLang="zh-CN" dirty="0" err="1"/>
              <a:t>LiveScript</a:t>
            </a:r>
            <a:r>
              <a:rPr lang="zh-CN" altLang="en-US" dirty="0"/>
              <a:t>，其是美国的网景公司的一个产品。</a:t>
            </a:r>
            <a:endParaRPr lang="en-US" altLang="zh-CN" dirty="0"/>
          </a:p>
          <a:p>
            <a:r>
              <a:rPr lang="zh-CN" altLang="en-US" dirty="0"/>
              <a:t>后来网景公司和</a:t>
            </a:r>
            <a:r>
              <a:rPr lang="en-US" altLang="zh-CN" dirty="0"/>
              <a:t>Sun</a:t>
            </a:r>
            <a:r>
              <a:rPr lang="zh-CN" altLang="en-US" dirty="0"/>
              <a:t>公司进行合作共同完成对</a:t>
            </a:r>
            <a:r>
              <a:rPr lang="en-US" altLang="zh-CN" dirty="0" err="1"/>
              <a:t>LiveScript</a:t>
            </a:r>
            <a:r>
              <a:rPr lang="zh-CN" altLang="en-US" dirty="0"/>
              <a:t>语言的开发，并将它的名字改为</a:t>
            </a:r>
            <a:r>
              <a:rPr lang="en-US" altLang="zh-CN" dirty="0"/>
              <a:t>JavaScript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于此同时微软公司在当时的</a:t>
            </a:r>
            <a:r>
              <a:rPr lang="en-US" altLang="zh-CN" dirty="0"/>
              <a:t>IE</a:t>
            </a:r>
            <a:r>
              <a:rPr lang="zh-CN" altLang="en-US" dirty="0"/>
              <a:t>浏览器中发表了</a:t>
            </a:r>
            <a:r>
              <a:rPr lang="en-US" altLang="zh-CN" dirty="0"/>
              <a:t>JavaScript</a:t>
            </a:r>
            <a:r>
              <a:rPr lang="zh-CN" altLang="en-US" dirty="0"/>
              <a:t>的类似版本，叫</a:t>
            </a:r>
            <a:r>
              <a:rPr lang="en-US" altLang="zh-CN" dirty="0"/>
              <a:t>JScript,</a:t>
            </a:r>
            <a:r>
              <a:rPr lang="zh-CN" altLang="en-US" dirty="0"/>
              <a:t>因此可以称</a:t>
            </a:r>
            <a:r>
              <a:rPr lang="en-US" altLang="zh-CN" dirty="0"/>
              <a:t>Jscript</a:t>
            </a:r>
            <a:r>
              <a:rPr lang="zh-CN" altLang="en-US" dirty="0"/>
              <a:t>为微软版的</a:t>
            </a:r>
            <a:r>
              <a:rPr lang="en-US" altLang="zh-CN" dirty="0"/>
              <a:t>JavaScript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2991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989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303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5315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9700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1757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3250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7622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2779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0059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352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6874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0819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5841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5833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0825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8754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5805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6764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7575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7866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137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7121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6927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949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0397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3043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4852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8124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792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2526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5675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382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1146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8123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58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6926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7664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00568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5617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012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254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9295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524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4952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3396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25605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21509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0326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9652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对象用于描述客观世界存在的特定实体。如“人”就是一个典型的对象，它包括身高、体重等特性；同时又包含吃饭、睡觉等动作。</a:t>
            </a:r>
            <a:endParaRPr lang="en-US" altLang="zh-CN" dirty="0"/>
          </a:p>
          <a:p>
            <a:r>
              <a:rPr lang="zh-CN" altLang="en-US" dirty="0"/>
              <a:t>在计算机世界里，可以将“用户”看成一个对象，它拥有用户名、密码等特性，可以用变量来描述；注册、登录等为动作，可以用函数来定义。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0104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77435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87526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8745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970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01717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9693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96209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8838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0375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69896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77321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23886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76835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52973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GML</a:t>
            </a:r>
            <a:r>
              <a:rPr lang="zh-CN" altLang="en-US" dirty="0"/>
              <a:t>由</a:t>
            </a:r>
            <a:r>
              <a:rPr lang="en-US" altLang="zh-CN" dirty="0"/>
              <a:t>IBM</a:t>
            </a:r>
            <a:r>
              <a:rPr lang="zh-CN" altLang="en-US" dirty="0"/>
              <a:t>公司发明</a:t>
            </a:r>
          </a:p>
          <a:p>
            <a:r>
              <a:rPr lang="zh-CN" altLang="en-US" dirty="0"/>
              <a:t>以上</a:t>
            </a:r>
            <a:r>
              <a:rPr lang="en-US" altLang="zh-CN" dirty="0"/>
              <a:t>XML</a:t>
            </a:r>
            <a:r>
              <a:rPr lang="zh-CN" altLang="en-US" dirty="0"/>
              <a:t>实例为</a:t>
            </a:r>
            <a:r>
              <a:rPr lang="en-US" altLang="zh-CN" dirty="0"/>
              <a:t>XML</a:t>
            </a:r>
            <a:r>
              <a:rPr lang="zh-CN" altLang="en-US" dirty="0"/>
              <a:t>的显示语言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583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7922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22940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41412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74009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08213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91432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72087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05671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18659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54547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5A0D7-58CE-461C-979B-1D527136772F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809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15">
            <a:extLst>
              <a:ext uri="{FF2B5EF4-FFF2-40B4-BE49-F238E27FC236}">
                <a16:creationId xmlns:a16="http://schemas.microsoft.com/office/drawing/2014/main" id="{C6A64FF8-40C1-46E0-BF41-9C5822F0A4E4}"/>
              </a:ext>
            </a:extLst>
          </p:cNvPr>
          <p:cNvCxnSpPr/>
          <p:nvPr userDrawn="1"/>
        </p:nvCxnSpPr>
        <p:spPr>
          <a:xfrm>
            <a:off x="0" y="638175"/>
            <a:ext cx="9144000" cy="0"/>
          </a:xfrm>
          <a:prstGeom prst="line">
            <a:avLst/>
          </a:prstGeom>
          <a:ln w="12700">
            <a:solidFill>
              <a:srgbClr val="000000">
                <a:alpha val="2705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18">
            <a:extLst>
              <a:ext uri="{FF2B5EF4-FFF2-40B4-BE49-F238E27FC236}">
                <a16:creationId xmlns:a16="http://schemas.microsoft.com/office/drawing/2014/main" id="{3FCAB2CD-1108-402F-83F0-FC6908967B8A}"/>
              </a:ext>
            </a:extLst>
          </p:cNvPr>
          <p:cNvCxnSpPr/>
          <p:nvPr userDrawn="1"/>
        </p:nvCxnSpPr>
        <p:spPr>
          <a:xfrm>
            <a:off x="0" y="6597650"/>
            <a:ext cx="9144000" cy="0"/>
          </a:xfrm>
          <a:prstGeom prst="line">
            <a:avLst/>
          </a:prstGeom>
          <a:ln w="12700">
            <a:solidFill>
              <a:srgbClr val="000000">
                <a:alpha val="2705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10">
            <a:extLst>
              <a:ext uri="{FF2B5EF4-FFF2-40B4-BE49-F238E27FC236}">
                <a16:creationId xmlns:a16="http://schemas.microsoft.com/office/drawing/2014/main" id="{3F1DAC38-B7F6-43AE-90F6-4C6B55E30C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4925"/>
            <a:ext cx="57626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6">
            <a:extLst>
              <a:ext uri="{FF2B5EF4-FFF2-40B4-BE49-F238E27FC236}">
                <a16:creationId xmlns:a16="http://schemas.microsoft.com/office/drawing/2014/main" id="{DC4E9B51-E512-4E8E-8117-9B1DC305442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651500" y="46038"/>
            <a:ext cx="3492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r>
              <a:rPr lang="en-US" altLang="zh-CN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North Minzu University</a:t>
            </a:r>
            <a:endParaRPr lang="en-US" altLang="zh-CN" sz="1600">
              <a:solidFill>
                <a:srgbClr val="0070C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zh-CN" sz="1200" i="1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School of Computer Science and Engineering</a:t>
            </a:r>
            <a:endParaRPr lang="en-US" altLang="zh-CN" sz="1400" i="1">
              <a:solidFill>
                <a:srgbClr val="0070C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1031">
            <a:extLst>
              <a:ext uri="{FF2B5EF4-FFF2-40B4-BE49-F238E27FC236}">
                <a16:creationId xmlns:a16="http://schemas.microsoft.com/office/drawing/2014/main" id="{6A04376D-CA7A-43DA-968D-C1447F2174E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940050" y="6604000"/>
            <a:ext cx="3257550" cy="304800"/>
          </a:xfrm>
        </p:spPr>
        <p:txBody>
          <a:bodyPr/>
          <a:lstStyle>
            <a:lvl1pPr>
              <a:defRPr sz="11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HTML5 Technology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F9AD068F-68BE-4413-A1DE-8DECD21C43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47C3FA0-3B05-4FA5-8E6F-066DDB1029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538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1216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2284512"/>
            <a:ext cx="8001000" cy="4267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31">
            <a:extLst>
              <a:ext uri="{FF2B5EF4-FFF2-40B4-BE49-F238E27FC236}">
                <a16:creationId xmlns:a16="http://schemas.microsoft.com/office/drawing/2014/main" id="{449D19A6-CBBF-4080-B5CD-D149636A1BA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940050" y="6604000"/>
            <a:ext cx="3257550" cy="304800"/>
          </a:xfrm>
        </p:spPr>
        <p:txBody>
          <a:bodyPr/>
          <a:lstStyle>
            <a:lvl1pPr>
              <a:defRPr sz="11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HTML5 Technology</a:t>
            </a:r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8A1C32AE-D03C-4AB6-9775-55FDFC2A3E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79E9EF5-4B49-4815-ADC3-746BDD0FC3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62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031">
            <a:extLst>
              <a:ext uri="{FF2B5EF4-FFF2-40B4-BE49-F238E27FC236}">
                <a16:creationId xmlns:a16="http://schemas.microsoft.com/office/drawing/2014/main" id="{FB3DA4EB-2B87-4751-A796-95D01388A29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HTML5 Technology</a:t>
            </a:r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81A34FEE-7BB5-48DC-BC62-887D7A3D3D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7BDD80F-9C40-4BC5-9B4B-D7ABBE18CC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8972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1216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2284512"/>
            <a:ext cx="3924300" cy="4267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2284512"/>
            <a:ext cx="3924300" cy="4267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031">
            <a:extLst>
              <a:ext uri="{FF2B5EF4-FFF2-40B4-BE49-F238E27FC236}">
                <a16:creationId xmlns:a16="http://schemas.microsoft.com/office/drawing/2014/main" id="{A8570471-BFA9-4D5F-A729-76095243C38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HTML5 Technology</a:t>
            </a:r>
          </a:p>
        </p:txBody>
      </p:sp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50404C16-E142-45CB-AE54-7FFB2F8AD0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D10FD5F-42E1-47C0-9057-559AE99EDD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9526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1216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031">
            <a:extLst>
              <a:ext uri="{FF2B5EF4-FFF2-40B4-BE49-F238E27FC236}">
                <a16:creationId xmlns:a16="http://schemas.microsoft.com/office/drawing/2014/main" id="{6B5EB7E0-1783-4797-971B-3A270FFD484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HTML5 Technology</a:t>
            </a:r>
          </a:p>
        </p:txBody>
      </p:sp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EF15ADD7-9980-49AB-94DC-22B62736E1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C019BF7-7351-4F3D-B316-0D7A177683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699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1">
            <a:extLst>
              <a:ext uri="{FF2B5EF4-FFF2-40B4-BE49-F238E27FC236}">
                <a16:creationId xmlns:a16="http://schemas.microsoft.com/office/drawing/2014/main" id="{C77E36D3-4509-4EE6-8FA8-79469774C5C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HTML5 Technology</a:t>
            </a:r>
          </a:p>
        </p:txBody>
      </p:sp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3E2D7F56-9F9F-4749-87E0-3266068CD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D20EE0C-48AB-40C3-BB6E-78456A86C2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0845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82391"/>
            <a:ext cx="3008313" cy="116205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682391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844441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31">
            <a:extLst>
              <a:ext uri="{FF2B5EF4-FFF2-40B4-BE49-F238E27FC236}">
                <a16:creationId xmlns:a16="http://schemas.microsoft.com/office/drawing/2014/main" id="{DF1BFE6C-AF6A-4083-B3C1-717261602B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HTML5 Technology</a:t>
            </a:r>
          </a:p>
        </p:txBody>
      </p:sp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BC86C46D-EF25-4726-9E70-9BE0796078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6E54660-53DC-41C1-BAE7-8240D41DBA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9997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2258144"/>
            <a:ext cx="8001000" cy="4267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1216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Rectangle 1031">
            <a:extLst>
              <a:ext uri="{FF2B5EF4-FFF2-40B4-BE49-F238E27FC236}">
                <a16:creationId xmlns:a16="http://schemas.microsoft.com/office/drawing/2014/main" id="{251D018C-CEFA-47ED-8099-22D0A3745DA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HTML5 Technology</a:t>
            </a:r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C55FA8BB-BD58-4443-848D-2DF734A18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40CECE8-646B-4524-AA8F-AA795FF2CAA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7773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566738" y="2258144"/>
            <a:ext cx="8001000" cy="4267200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1216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Rectangle 1031">
            <a:extLst>
              <a:ext uri="{FF2B5EF4-FFF2-40B4-BE49-F238E27FC236}">
                <a16:creationId xmlns:a16="http://schemas.microsoft.com/office/drawing/2014/main" id="{2AF30C2A-DA3E-4755-9731-43E2B0F07A5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HTML5 Technology</a:t>
            </a:r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56150656-3CD3-41C8-8D63-4C5FC4690D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4678F2-F7D7-4808-B87C-97F2D73061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0863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15">
            <a:extLst>
              <a:ext uri="{FF2B5EF4-FFF2-40B4-BE49-F238E27FC236}">
                <a16:creationId xmlns:a16="http://schemas.microsoft.com/office/drawing/2014/main" id="{A11BDD26-4EC4-46F5-800E-7A221056BBA5}"/>
              </a:ext>
            </a:extLst>
          </p:cNvPr>
          <p:cNvCxnSpPr/>
          <p:nvPr userDrawn="1"/>
        </p:nvCxnSpPr>
        <p:spPr>
          <a:xfrm>
            <a:off x="0" y="638175"/>
            <a:ext cx="9144000" cy="0"/>
          </a:xfrm>
          <a:prstGeom prst="line">
            <a:avLst/>
          </a:prstGeom>
          <a:ln w="12700">
            <a:solidFill>
              <a:srgbClr val="000000">
                <a:alpha val="2705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8">
            <a:extLst>
              <a:ext uri="{FF2B5EF4-FFF2-40B4-BE49-F238E27FC236}">
                <a16:creationId xmlns:a16="http://schemas.microsoft.com/office/drawing/2014/main" id="{90CD8D34-E2B2-4776-B20A-C116291D76D6}"/>
              </a:ext>
            </a:extLst>
          </p:cNvPr>
          <p:cNvCxnSpPr/>
          <p:nvPr userDrawn="1"/>
        </p:nvCxnSpPr>
        <p:spPr>
          <a:xfrm>
            <a:off x="0" y="6597650"/>
            <a:ext cx="9144000" cy="0"/>
          </a:xfrm>
          <a:prstGeom prst="line">
            <a:avLst/>
          </a:prstGeom>
          <a:ln w="12700">
            <a:solidFill>
              <a:srgbClr val="000000">
                <a:alpha val="2705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031">
            <a:extLst>
              <a:ext uri="{FF2B5EF4-FFF2-40B4-BE49-F238E27FC236}">
                <a16:creationId xmlns:a16="http://schemas.microsoft.com/office/drawing/2014/main" id="{1672BA8E-3DD7-4862-8695-1ADF4F222D8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40050" y="6600825"/>
            <a:ext cx="32575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1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/>
              <a:t>HTML5 Technology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0F84FD6-FB5E-4709-B025-A4B112C24C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91313" y="6600825"/>
            <a:ext cx="2057400" cy="26828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29A1FA8-A827-40FC-9879-AE1C83515051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30" name="图片 3">
            <a:extLst>
              <a:ext uri="{FF2B5EF4-FFF2-40B4-BE49-F238E27FC236}">
                <a16:creationId xmlns:a16="http://schemas.microsoft.com/office/drawing/2014/main" id="{EB99FD9F-3774-421A-9BF9-E0A264B2A3F2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4925"/>
            <a:ext cx="57626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6">
            <a:extLst>
              <a:ext uri="{FF2B5EF4-FFF2-40B4-BE49-F238E27FC236}">
                <a16:creationId xmlns:a16="http://schemas.microsoft.com/office/drawing/2014/main" id="{4042AE4C-755A-4E97-B99B-C719FDC9A8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651500" y="46038"/>
            <a:ext cx="3492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r>
              <a:rPr lang="en-US" altLang="zh-CN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North Minzu University</a:t>
            </a:r>
            <a:endParaRPr lang="en-US" altLang="zh-CN" sz="1600">
              <a:solidFill>
                <a:srgbClr val="0070C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zh-CN" sz="1200" i="1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School of Computer Science and Engineering</a:t>
            </a:r>
            <a:endParaRPr lang="en-US" altLang="zh-CN" sz="1400" i="1">
              <a:solidFill>
                <a:srgbClr val="0070C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72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1" r:id="rId5"/>
    <p:sldLayoutId id="2147483692" r:id="rId6"/>
    <p:sldLayoutId id="2147483693" r:id="rId7"/>
    <p:sldLayoutId id="2147483695" r:id="rId8"/>
    <p:sldLayoutId id="2147483697" r:id="rId9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+mj-lt"/>
          <a:ea typeface="宋体" panose="02010600030101010101" pitchFamily="2" charset="-122"/>
          <a:cs typeface="宋体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itchFamily="34" charset="0"/>
          <a:ea typeface="宋体" panose="02010600030101010101" pitchFamily="2" charset="-122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itchFamily="34" charset="0"/>
          <a:ea typeface="宋体" panose="02010600030101010101" pitchFamily="2" charset="-122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itchFamily="34" charset="0"/>
          <a:ea typeface="宋体" panose="02010600030101010101" pitchFamily="2" charset="-122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itchFamily="34" charset="0"/>
          <a:ea typeface="宋体" panose="02010600030101010101" pitchFamily="2" charset="-122"/>
          <a:cs typeface="宋体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itchFamily="34" charset="0"/>
          <a:ea typeface="宋体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 b="1">
          <a:solidFill>
            <a:schemeClr val="tx1"/>
          </a:solidFill>
          <a:latin typeface="+mn-lt"/>
          <a:ea typeface="宋体" panose="02010600030101010101" pitchFamily="2" charset="-122"/>
          <a:cs typeface="宋体" charset="0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kumimoji="1" sz="2600">
          <a:solidFill>
            <a:schemeClr val="tx1"/>
          </a:solidFill>
          <a:latin typeface="+mn-lt"/>
          <a:ea typeface="宋体" panose="02010600030101010101" pitchFamily="2" charset="-122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kumimoji="1" sz="23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.com.cn/jsref/jsref_obj_math.asp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.com.cn/js/js_date_methods.asp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1">
            <a:extLst>
              <a:ext uri="{FF2B5EF4-FFF2-40B4-BE49-F238E27FC236}">
                <a16:creationId xmlns:a16="http://schemas.microsoft.com/office/drawing/2014/main" id="{27D3DF24-DEAB-4F5E-92B2-D5B4DF519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574" y="930409"/>
            <a:ext cx="7984502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HTML5 Technology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HTML5 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技术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687BF936-8E17-4FDF-BC5E-CC11502A2C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40050" y="6600825"/>
            <a:ext cx="3257550" cy="30480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2F1780-F552-4F3A-A401-F7E4273C98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7C3FA0-3B05-4FA5-8E6F-066DDB10295E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138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8825"/>
            <a:ext cx="8001000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1.2 JavaScript</a:t>
            </a:r>
            <a:r>
              <a:rPr lang="zh-CN" altLang="en-US" dirty="0"/>
              <a:t>在</a:t>
            </a:r>
            <a:r>
              <a:rPr lang="en-US" altLang="zh-CN" dirty="0"/>
              <a:t>HTML</a:t>
            </a:r>
            <a:r>
              <a:rPr lang="zh-CN" altLang="en-US" dirty="0"/>
              <a:t>中的使用</a:t>
            </a:r>
            <a:r>
              <a:rPr lang="en-US" altLang="zh-CN" dirty="0"/>
              <a:t> </a:t>
            </a:r>
            <a:endParaRPr lang="zh-CN" altLang="en-US" sz="3600" b="0" dirty="0"/>
          </a:p>
        </p:txBody>
      </p:sp>
      <p:sp>
        <p:nvSpPr>
          <p:cNvPr id="247811" name="Rectangle 3">
            <a:extLst>
              <a:ext uri="{FF2B5EF4-FFF2-40B4-BE49-F238E27FC236}">
                <a16:creationId xmlns:a16="http://schemas.microsoft.com/office/drawing/2014/main" id="{F5E1A31D-6FA6-4262-B3DD-73A47AB8C7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916113"/>
            <a:ext cx="8062912" cy="419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3200" b="0" dirty="0"/>
              <a:t>JavaScript</a:t>
            </a:r>
            <a:r>
              <a:rPr lang="zh-CN" altLang="en-US" sz="3200" b="0" dirty="0"/>
              <a:t>的基本语法</a:t>
            </a:r>
            <a:endParaRPr lang="en-US" altLang="zh-CN" sz="3200" b="0" dirty="0"/>
          </a:p>
          <a:p>
            <a:pPr eaLnBrk="1" hangingPunct="1"/>
            <a:r>
              <a:rPr lang="zh-CN" altLang="en-US" sz="3200" b="0" dirty="0"/>
              <a:t>在页面中直接嵌入</a:t>
            </a:r>
            <a:r>
              <a:rPr lang="en-US" altLang="zh-CN" sz="3200" b="0" dirty="0"/>
              <a:t>JavaScript</a:t>
            </a:r>
            <a:r>
              <a:rPr lang="zh-CN" altLang="en-US" sz="3200" b="0" dirty="0"/>
              <a:t>代码</a:t>
            </a:r>
            <a:endParaRPr lang="en-US" altLang="zh-CN" sz="3200" b="0" dirty="0"/>
          </a:p>
          <a:p>
            <a:pPr eaLnBrk="1" hangingPunct="1"/>
            <a:r>
              <a:rPr lang="zh-CN" altLang="en-US" sz="3200" b="0" dirty="0"/>
              <a:t>链接外部</a:t>
            </a:r>
            <a:r>
              <a:rPr lang="en-US" altLang="zh-CN" sz="3200" b="0" dirty="0"/>
              <a:t>JavaScript</a:t>
            </a:r>
            <a:r>
              <a:rPr lang="zh-CN" altLang="en-US" sz="3200" b="0" dirty="0"/>
              <a:t>文件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0" dirty="0"/>
              <a:t>   </a:t>
            </a:r>
            <a:endParaRPr lang="zh-CN" altLang="en-US" sz="240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8100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8825"/>
            <a:ext cx="8001000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1.8 XML</a:t>
            </a:r>
            <a:r>
              <a:rPr lang="zh-CN" altLang="en-US" dirty="0"/>
              <a:t>基础知识</a:t>
            </a:r>
            <a:r>
              <a:rPr lang="en-US" altLang="zh-CN" dirty="0"/>
              <a:t> </a:t>
            </a:r>
            <a:endParaRPr lang="zh-CN" altLang="en-US" sz="3600" b="0" dirty="0"/>
          </a:p>
        </p:txBody>
      </p:sp>
      <p:sp>
        <p:nvSpPr>
          <p:cNvPr id="247811" name="Rectangle 3">
            <a:extLst>
              <a:ext uri="{FF2B5EF4-FFF2-40B4-BE49-F238E27FC236}">
                <a16:creationId xmlns:a16="http://schemas.microsoft.com/office/drawing/2014/main" id="{F5E1A31D-6FA6-4262-B3DD-73A47AB8C7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916113"/>
            <a:ext cx="8062912" cy="419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3200" b="0" dirty="0"/>
              <a:t>XML</a:t>
            </a:r>
            <a:r>
              <a:rPr lang="zh-CN" altLang="en-US" sz="3200" b="0" dirty="0"/>
              <a:t>简介</a:t>
            </a:r>
            <a:endParaRPr lang="en-US" altLang="zh-CN" sz="3200" b="0" dirty="0"/>
          </a:p>
          <a:p>
            <a:pPr eaLnBrk="1" hangingPunct="1"/>
            <a:r>
              <a:rPr lang="en-US" altLang="zh-CN" sz="3200" b="0" dirty="0"/>
              <a:t>XML</a:t>
            </a:r>
            <a:r>
              <a:rPr lang="zh-CN" altLang="en-US" sz="3200" b="0" dirty="0"/>
              <a:t>文档的组成</a:t>
            </a:r>
            <a:endParaRPr lang="en-US" altLang="zh-CN" sz="3200" b="0" dirty="0"/>
          </a:p>
          <a:p>
            <a:pPr eaLnBrk="1" hangingPunct="1"/>
            <a:r>
              <a:rPr lang="en-US" altLang="zh-CN" sz="3200" b="0" dirty="0"/>
              <a:t>XML</a:t>
            </a:r>
            <a:r>
              <a:rPr lang="zh-CN" altLang="en-US" sz="3200" b="0" dirty="0"/>
              <a:t>文档的有效性</a:t>
            </a:r>
            <a:endParaRPr lang="en-US" altLang="zh-CN" sz="3200" b="0" dirty="0"/>
          </a:p>
          <a:p>
            <a:pPr eaLnBrk="1" hangingPunct="1"/>
            <a:r>
              <a:rPr lang="en-US" altLang="zh-CN" sz="3200" b="0" dirty="0"/>
              <a:t>XML</a:t>
            </a:r>
            <a:r>
              <a:rPr lang="zh-CN" altLang="en-US" sz="3200" b="0" dirty="0"/>
              <a:t>的基本语法</a:t>
            </a:r>
            <a:endParaRPr lang="en-US" altLang="zh-CN" sz="3200" b="0" dirty="0"/>
          </a:p>
          <a:p>
            <a:pPr eaLnBrk="1" hangingPunct="1"/>
            <a:r>
              <a:rPr lang="zh-CN" altLang="en-US" sz="3200" b="0" dirty="0"/>
              <a:t>元素的语法</a:t>
            </a:r>
            <a:endParaRPr lang="en-US" altLang="zh-CN" sz="3200" b="0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0" dirty="0"/>
              <a:t>   </a:t>
            </a:r>
            <a:endParaRPr lang="zh-CN" altLang="en-US" sz="240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1933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dirty="0"/>
              <a:t>XML</a:t>
            </a:r>
            <a:r>
              <a:rPr lang="zh-CN" altLang="en-US" dirty="0"/>
              <a:t>简介</a:t>
            </a:r>
            <a:r>
              <a:rPr lang="en-US" altLang="zh-CN" dirty="0"/>
              <a:t>—</a:t>
            </a:r>
            <a:r>
              <a:rPr lang="zh-CN" altLang="en-US" dirty="0"/>
              <a:t>标记语言的发展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101</a:t>
            </a:fld>
            <a:endParaRPr lang="en-US" altLang="en-US"/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92E1F751-8B94-4676-B423-8750FA2AC35B}"/>
              </a:ext>
            </a:extLst>
          </p:cNvPr>
          <p:cNvGrpSpPr>
            <a:grpSpLocks/>
          </p:cNvGrpSpPr>
          <p:nvPr/>
        </p:nvGrpSpPr>
        <p:grpSpPr bwMode="auto">
          <a:xfrm>
            <a:off x="798512" y="2712147"/>
            <a:ext cx="7777163" cy="3627438"/>
            <a:chOff x="240" y="1488"/>
            <a:chExt cx="5472" cy="2750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F93D783B-0AC5-4C3C-B9DB-6A75FDE264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1488"/>
              <a:ext cx="5040" cy="2275"/>
              <a:chOff x="288" y="1344"/>
              <a:chExt cx="5040" cy="2275"/>
            </a:xfrm>
          </p:grpSpPr>
          <p:sp>
            <p:nvSpPr>
              <p:cNvPr id="17" name="Rectangle 4">
                <a:extLst>
                  <a:ext uri="{FF2B5EF4-FFF2-40B4-BE49-F238E27FC236}">
                    <a16:creationId xmlns:a16="http://schemas.microsoft.com/office/drawing/2014/main" id="{8F3BB289-E193-4644-88AB-28B5F28D0D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344"/>
                <a:ext cx="1392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 b="0">
                    <a:effectLst/>
                    <a:latin typeface="Verdana" panose="020B0604030504040204" pitchFamily="34" charset="0"/>
                  </a:rPr>
                  <a:t>GML(1969)</a:t>
                </a:r>
              </a:p>
            </p:txBody>
          </p:sp>
          <p:sp>
            <p:nvSpPr>
              <p:cNvPr id="18" name="Rectangle 5">
                <a:extLst>
                  <a:ext uri="{FF2B5EF4-FFF2-40B4-BE49-F238E27FC236}">
                    <a16:creationId xmlns:a16="http://schemas.microsoft.com/office/drawing/2014/main" id="{832FC375-2726-46B6-B355-DDD76E271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872"/>
                <a:ext cx="1392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 b="0">
                    <a:effectLst/>
                    <a:latin typeface="Verdana" panose="020B0604030504040204" pitchFamily="34" charset="0"/>
                  </a:rPr>
                  <a:t>SGML(1985)</a:t>
                </a:r>
              </a:p>
            </p:txBody>
          </p:sp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A857BBD9-0FBE-4C18-8453-11394FDCD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496"/>
                <a:ext cx="1392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 b="0" dirty="0"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</a:rPr>
                  <a:t>XML</a:t>
                </a:r>
                <a:r>
                  <a:rPr lang="en-US" altLang="zh-CN" sz="2000" b="0" dirty="0">
                    <a:effectLst/>
                    <a:latin typeface="Verdana" panose="020B0604030504040204" pitchFamily="34" charset="0"/>
                  </a:rPr>
                  <a:t>(1998)</a:t>
                </a:r>
              </a:p>
            </p:txBody>
          </p:sp>
          <p:sp>
            <p:nvSpPr>
              <p:cNvPr id="20" name="Rectangle 7">
                <a:extLst>
                  <a:ext uri="{FF2B5EF4-FFF2-40B4-BE49-F238E27FC236}">
                    <a16:creationId xmlns:a16="http://schemas.microsoft.com/office/drawing/2014/main" id="{099E0425-911D-47E5-8FA5-1FE9526BD2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" y="2208"/>
                <a:ext cx="1392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 b="0">
                    <a:effectLst/>
                    <a:latin typeface="Verdana" panose="020B0604030504040204" pitchFamily="34" charset="0"/>
                  </a:rPr>
                  <a:t>HTML(1993)</a:t>
                </a:r>
              </a:p>
            </p:txBody>
          </p:sp>
          <p:sp>
            <p:nvSpPr>
              <p:cNvPr id="21" name="Rectangle 8">
                <a:extLst>
                  <a:ext uri="{FF2B5EF4-FFF2-40B4-BE49-F238E27FC236}">
                    <a16:creationId xmlns:a16="http://schemas.microsoft.com/office/drawing/2014/main" id="{960D6BFF-3B86-475A-B273-F92E689C05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3312"/>
                <a:ext cx="624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 b="0">
                    <a:effectLst/>
                    <a:latin typeface="Verdana" panose="020B0604030504040204" pitchFamily="34" charset="0"/>
                  </a:rPr>
                  <a:t>XHTML</a:t>
                </a:r>
              </a:p>
            </p:txBody>
          </p:sp>
          <p:sp>
            <p:nvSpPr>
              <p:cNvPr id="22" name="Rectangle 9">
                <a:extLst>
                  <a:ext uri="{FF2B5EF4-FFF2-40B4-BE49-F238E27FC236}">
                    <a16:creationId xmlns:a16="http://schemas.microsoft.com/office/drawing/2014/main" id="{369983CC-8D82-43F1-A0CC-21A3D6D16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312"/>
                <a:ext cx="624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 b="0">
                    <a:effectLst/>
                    <a:latin typeface="Verdana" panose="020B0604030504040204" pitchFamily="34" charset="0"/>
                  </a:rPr>
                  <a:t>SVG</a:t>
                </a:r>
              </a:p>
            </p:txBody>
          </p:sp>
          <p:sp>
            <p:nvSpPr>
              <p:cNvPr id="23" name="Rectangle 10">
                <a:extLst>
                  <a:ext uri="{FF2B5EF4-FFF2-40B4-BE49-F238E27FC236}">
                    <a16:creationId xmlns:a16="http://schemas.microsoft.com/office/drawing/2014/main" id="{5D871090-364A-40BE-8A47-5EFA9728B0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3312"/>
                <a:ext cx="672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 b="0">
                    <a:effectLst/>
                    <a:latin typeface="Verdana" panose="020B0604030504040204" pitchFamily="34" charset="0"/>
                  </a:rPr>
                  <a:t>SMIL</a:t>
                </a:r>
              </a:p>
            </p:txBody>
          </p:sp>
          <p:sp>
            <p:nvSpPr>
              <p:cNvPr id="24" name="Rectangle 11">
                <a:extLst>
                  <a:ext uri="{FF2B5EF4-FFF2-40B4-BE49-F238E27FC236}">
                    <a16:creationId xmlns:a16="http://schemas.microsoft.com/office/drawing/2014/main" id="{F43140CE-83AF-4966-A8AA-AB562B54C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4" y="3312"/>
                <a:ext cx="672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 b="0">
                    <a:effectLst/>
                    <a:latin typeface="Verdana" panose="020B0604030504040204" pitchFamily="34" charset="0"/>
                  </a:rPr>
                  <a:t>HDML</a:t>
                </a:r>
              </a:p>
            </p:txBody>
          </p:sp>
          <p:sp>
            <p:nvSpPr>
              <p:cNvPr id="25" name="Rectangle 12">
                <a:extLst>
                  <a:ext uri="{FF2B5EF4-FFF2-40B4-BE49-F238E27FC236}">
                    <a16:creationId xmlns:a16="http://schemas.microsoft.com/office/drawing/2014/main" id="{5DA57050-ED18-48BA-ADA6-60C0B5321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3312"/>
                <a:ext cx="624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2000" b="0">
                    <a:effectLst/>
                    <a:latin typeface="Verdana" panose="020B0604030504040204" pitchFamily="34" charset="0"/>
                  </a:rPr>
                  <a:t>OEB</a:t>
                </a:r>
              </a:p>
            </p:txBody>
          </p:sp>
          <p:sp>
            <p:nvSpPr>
              <p:cNvPr id="26" name="Text Box 13">
                <a:extLst>
                  <a:ext uri="{FF2B5EF4-FFF2-40B4-BE49-F238E27FC236}">
                    <a16:creationId xmlns:a16="http://schemas.microsoft.com/office/drawing/2014/main" id="{07812E7E-530A-4B63-8403-3729959682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76" y="3311"/>
                <a:ext cx="288" cy="3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effectLst/>
                    <a:latin typeface="Verdana" panose="020B0604030504040204" pitchFamily="34" charset="0"/>
                  </a:rPr>
                  <a:t>…</a:t>
                </a:r>
              </a:p>
            </p:txBody>
          </p:sp>
          <p:sp>
            <p:nvSpPr>
              <p:cNvPr id="27" name="Line 14">
                <a:extLst>
                  <a:ext uri="{FF2B5EF4-FFF2-40B4-BE49-F238E27FC236}">
                    <a16:creationId xmlns:a16="http://schemas.microsoft.com/office/drawing/2014/main" id="{24FBB224-9AA6-4380-A502-F5C5365E39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1632"/>
                <a:ext cx="0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Line 15">
                <a:extLst>
                  <a:ext uri="{FF2B5EF4-FFF2-40B4-BE49-F238E27FC236}">
                    <a16:creationId xmlns:a16="http://schemas.microsoft.com/office/drawing/2014/main" id="{888B989F-2F05-4702-9A2E-43A1094AE1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80" y="2160"/>
                <a:ext cx="1008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Line 16">
                <a:extLst>
                  <a:ext uri="{FF2B5EF4-FFF2-40B4-BE49-F238E27FC236}">
                    <a16:creationId xmlns:a16="http://schemas.microsoft.com/office/drawing/2014/main" id="{F6225BAF-1D9C-4251-9663-2E267ED97D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2112"/>
                <a:ext cx="0" cy="38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Line 17">
                <a:extLst>
                  <a:ext uri="{FF2B5EF4-FFF2-40B4-BE49-F238E27FC236}">
                    <a16:creationId xmlns:a16="http://schemas.microsoft.com/office/drawing/2014/main" id="{6DF5464B-0AF7-43D3-844F-0CBA46BFCB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2" y="2448"/>
                <a:ext cx="816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Line 18">
                <a:extLst>
                  <a:ext uri="{FF2B5EF4-FFF2-40B4-BE49-F238E27FC236}">
                    <a16:creationId xmlns:a16="http://schemas.microsoft.com/office/drawing/2014/main" id="{02F36550-F97F-4FB2-86BE-FE1AA65543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2448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Line 19">
                <a:extLst>
                  <a:ext uri="{FF2B5EF4-FFF2-40B4-BE49-F238E27FC236}">
                    <a16:creationId xmlns:a16="http://schemas.microsoft.com/office/drawing/2014/main" id="{025A8881-BBC1-42ED-B045-1CF8F61817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28" y="2736"/>
                <a:ext cx="960" cy="5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Line 20">
                <a:extLst>
                  <a:ext uri="{FF2B5EF4-FFF2-40B4-BE49-F238E27FC236}">
                    <a16:creationId xmlns:a16="http://schemas.microsoft.com/office/drawing/2014/main" id="{7832BB8D-455A-437E-9390-D670391582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6" y="2736"/>
                <a:ext cx="1344" cy="5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21">
                <a:extLst>
                  <a:ext uri="{FF2B5EF4-FFF2-40B4-BE49-F238E27FC236}">
                    <a16:creationId xmlns:a16="http://schemas.microsoft.com/office/drawing/2014/main" id="{5944A3D3-678D-4BEC-90B3-22EE257E8B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4" y="2736"/>
                <a:ext cx="0" cy="5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Line 22">
                <a:extLst>
                  <a:ext uri="{FF2B5EF4-FFF2-40B4-BE49-F238E27FC236}">
                    <a16:creationId xmlns:a16="http://schemas.microsoft.com/office/drawing/2014/main" id="{C31709FF-E1C0-4B31-9B15-B09E3CCAE8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2736"/>
                <a:ext cx="528" cy="5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23">
                <a:extLst>
                  <a:ext uri="{FF2B5EF4-FFF2-40B4-BE49-F238E27FC236}">
                    <a16:creationId xmlns:a16="http://schemas.microsoft.com/office/drawing/2014/main" id="{B82C84A3-671C-4098-926E-CFD2F7A0D7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2736"/>
                <a:ext cx="1632" cy="5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" name="Text Box 24">
              <a:extLst>
                <a:ext uri="{FF2B5EF4-FFF2-40B4-BE49-F238E27FC236}">
                  <a16:creationId xmlns:a16="http://schemas.microsoft.com/office/drawing/2014/main" id="{89278660-E665-4EAB-B2DA-CF110D4E30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1488"/>
              <a:ext cx="1296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000" b="0">
                  <a:effectLst/>
                  <a:latin typeface="Times New Roman" panose="02020603050405020304" pitchFamily="18" charset="0"/>
                </a:rPr>
                <a:t>通用标记语言</a:t>
              </a:r>
            </a:p>
          </p:txBody>
        </p:sp>
        <p:sp>
          <p:nvSpPr>
            <p:cNvPr id="9" name="Text Box 25">
              <a:extLst>
                <a:ext uri="{FF2B5EF4-FFF2-40B4-BE49-F238E27FC236}">
                  <a16:creationId xmlns:a16="http://schemas.microsoft.com/office/drawing/2014/main" id="{8832A6EB-52C9-4F67-A0D2-084DFA221F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2016"/>
              <a:ext cx="1680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000" b="0">
                  <a:effectLst/>
                  <a:latin typeface="Times New Roman" panose="02020603050405020304" pitchFamily="18" charset="0"/>
                </a:rPr>
                <a:t>标准通用标记语言</a:t>
              </a:r>
            </a:p>
          </p:txBody>
        </p:sp>
        <p:sp>
          <p:nvSpPr>
            <p:cNvPr id="10" name="Text Box 26">
              <a:extLst>
                <a:ext uri="{FF2B5EF4-FFF2-40B4-BE49-F238E27FC236}">
                  <a16:creationId xmlns:a16="http://schemas.microsoft.com/office/drawing/2014/main" id="{B1631267-FCD5-4317-8FF4-5FBBBF203F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2640"/>
              <a:ext cx="1488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000" b="0" dirty="0">
                  <a:effectLst/>
                  <a:latin typeface="Times New Roman" panose="02020603050405020304" pitchFamily="18" charset="0"/>
                </a:rPr>
                <a:t>可扩展标记语言</a:t>
              </a:r>
            </a:p>
          </p:txBody>
        </p:sp>
        <p:sp>
          <p:nvSpPr>
            <p:cNvPr id="11" name="Text Box 27">
              <a:extLst>
                <a:ext uri="{FF2B5EF4-FFF2-40B4-BE49-F238E27FC236}">
                  <a16:creationId xmlns:a16="http://schemas.microsoft.com/office/drawing/2014/main" id="{D8556A2E-5D9C-47F2-9123-5FD112ACDB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064"/>
              <a:ext cx="1679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000" b="0">
                  <a:effectLst/>
                  <a:latin typeface="Times New Roman" panose="02020603050405020304" pitchFamily="18" charset="0"/>
                </a:rPr>
                <a:t>超文本标记语言</a:t>
              </a:r>
            </a:p>
          </p:txBody>
        </p:sp>
        <p:sp>
          <p:nvSpPr>
            <p:cNvPr id="12" name="Text Box 28">
              <a:extLst>
                <a:ext uri="{FF2B5EF4-FFF2-40B4-BE49-F238E27FC236}">
                  <a16:creationId xmlns:a16="http://schemas.microsoft.com/office/drawing/2014/main" id="{207CDA03-1E4C-42BA-8A4E-C309CA0E99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3706"/>
              <a:ext cx="1200" cy="5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000" b="0">
                  <a:effectLst/>
                  <a:latin typeface="Times New Roman" panose="02020603050405020304" pitchFamily="18" charset="0"/>
                </a:rPr>
                <a:t>可扩展超文本标记语言</a:t>
              </a:r>
            </a:p>
          </p:txBody>
        </p:sp>
        <p:sp>
          <p:nvSpPr>
            <p:cNvPr id="13" name="Text Box 29">
              <a:extLst>
                <a:ext uri="{FF2B5EF4-FFF2-40B4-BE49-F238E27FC236}">
                  <a16:creationId xmlns:a16="http://schemas.microsoft.com/office/drawing/2014/main" id="{F9634DE2-125D-4143-81DE-2C3C16089A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3696"/>
              <a:ext cx="1152" cy="5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000" b="0">
                  <a:effectLst/>
                  <a:latin typeface="Times New Roman" panose="02020603050405020304" pitchFamily="18" charset="0"/>
                </a:rPr>
                <a:t>可缩放矢量图形语言</a:t>
              </a:r>
            </a:p>
          </p:txBody>
        </p:sp>
        <p:sp>
          <p:nvSpPr>
            <p:cNvPr id="14" name="Text Box 30">
              <a:extLst>
                <a:ext uri="{FF2B5EF4-FFF2-40B4-BE49-F238E27FC236}">
                  <a16:creationId xmlns:a16="http://schemas.microsoft.com/office/drawing/2014/main" id="{7F96C4F6-CADE-40D3-8221-19AE6EF1C5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3696"/>
              <a:ext cx="1104" cy="5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000" b="0" dirty="0">
                  <a:effectLst/>
                  <a:latin typeface="Times New Roman" panose="02020603050405020304" pitchFamily="18" charset="0"/>
                </a:rPr>
                <a:t>同步多媒体综合语言</a:t>
              </a:r>
            </a:p>
          </p:txBody>
        </p:sp>
        <p:sp>
          <p:nvSpPr>
            <p:cNvPr id="15" name="Text Box 31">
              <a:extLst>
                <a:ext uri="{FF2B5EF4-FFF2-40B4-BE49-F238E27FC236}">
                  <a16:creationId xmlns:a16="http://schemas.microsoft.com/office/drawing/2014/main" id="{D8948632-DAF6-4678-9B4F-337CD3B734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3696"/>
              <a:ext cx="912" cy="5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000" b="0">
                  <a:effectLst/>
                  <a:latin typeface="Times New Roman" panose="02020603050405020304" pitchFamily="18" charset="0"/>
                </a:rPr>
                <a:t>手持设备标记语言</a:t>
              </a:r>
            </a:p>
          </p:txBody>
        </p:sp>
        <p:sp>
          <p:nvSpPr>
            <p:cNvPr id="16" name="Text Box 32">
              <a:extLst>
                <a:ext uri="{FF2B5EF4-FFF2-40B4-BE49-F238E27FC236}">
                  <a16:creationId xmlns:a16="http://schemas.microsoft.com/office/drawing/2014/main" id="{61DDC151-503D-4DE1-B614-C43322D6CE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5" y="3706"/>
              <a:ext cx="1007" cy="5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000" b="0">
                  <a:effectLst/>
                  <a:latin typeface="Times New Roman" panose="02020603050405020304" pitchFamily="18" charset="0"/>
                </a:rPr>
                <a:t>开放电子结构规范</a:t>
              </a:r>
            </a:p>
          </p:txBody>
        </p:sp>
      </p:grpSp>
      <p:sp>
        <p:nvSpPr>
          <p:cNvPr id="37" name="Rectangle 33">
            <a:extLst>
              <a:ext uri="{FF2B5EF4-FFF2-40B4-BE49-F238E27FC236}">
                <a16:creationId xmlns:a16="http://schemas.microsoft.com/office/drawing/2014/main" id="{51E10400-BADD-4347-A2AD-2993933F794F}"/>
              </a:ext>
            </a:extLst>
          </p:cNvPr>
          <p:cNvSpPr txBox="1">
            <a:spLocks noChangeArrowheads="1"/>
          </p:cNvSpPr>
          <p:nvPr/>
        </p:nvSpPr>
        <p:spPr>
          <a:xfrm>
            <a:off x="2367588" y="1673496"/>
            <a:ext cx="4367968" cy="719695"/>
          </a:xfrm>
          <a:prstGeom prst="rect">
            <a:avLst/>
          </a:prstGeom>
          <a:noFill/>
          <a:ln w="9525" cap="flat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itchFamily="34" charset="0"/>
                <a:ea typeface="宋体" panose="02010600030101010101" pitchFamily="2" charset="-122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itchFamily="34" charset="0"/>
                <a:ea typeface="宋体" panose="02010600030101010101" pitchFamily="2" charset="-122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itchFamily="34" charset="0"/>
                <a:ea typeface="宋体" panose="02010600030101010101" pitchFamily="2" charset="-122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itchFamily="34" charset="0"/>
                <a:ea typeface="宋体" panose="02010600030101010101" pitchFamily="2" charset="-122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342900" indent="-342900" algn="ctr">
              <a:lnSpc>
                <a:spcPct val="90000"/>
              </a:lnSpc>
            </a:pPr>
            <a:r>
              <a:rPr lang="zh-CN" altLang="en-US" b="0" kern="0" dirty="0"/>
              <a:t>标记语言家谱表</a:t>
            </a:r>
          </a:p>
        </p:txBody>
      </p:sp>
    </p:spTree>
    <p:extLst>
      <p:ext uri="{BB962C8B-B14F-4D97-AF65-F5344CB8AC3E}">
        <p14:creationId xmlns:p14="http://schemas.microsoft.com/office/powerpoint/2010/main" val="26050320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dirty="0"/>
              <a:t>XML</a:t>
            </a:r>
            <a:r>
              <a:rPr lang="zh-CN" altLang="en-US" dirty="0"/>
              <a:t>简介</a:t>
            </a:r>
            <a:r>
              <a:rPr lang="en-US" altLang="zh-CN" dirty="0"/>
              <a:t>—</a:t>
            </a:r>
            <a:r>
              <a:rPr lang="zh-CN" altLang="en-US" dirty="0"/>
              <a:t>标记语言的发展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102</a:t>
            </a:fld>
            <a:endParaRPr lang="en-US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0C6D4C-D02A-43C4-B7CF-3198E17D2265}"/>
              </a:ext>
            </a:extLst>
          </p:cNvPr>
          <p:cNvSpPr/>
          <p:nvPr/>
        </p:nvSpPr>
        <p:spPr>
          <a:xfrm>
            <a:off x="752668" y="3522622"/>
            <a:ext cx="7823007" cy="2592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3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/>
              <a:t>SGML</a:t>
            </a:r>
            <a:r>
              <a:rPr lang="en-US" altLang="zh-CN" sz="2400" dirty="0">
                <a:latin typeface="+mn-ea"/>
              </a:rPr>
              <a:t>(</a:t>
            </a:r>
            <a:r>
              <a:rPr lang="zh-CN" altLang="en-US" sz="2400" dirty="0">
                <a:latin typeface="+mn-ea"/>
              </a:rPr>
              <a:t>标准通用标准语言</a:t>
            </a:r>
            <a:r>
              <a:rPr lang="en-US" altLang="zh-CN" sz="2400" dirty="0">
                <a:latin typeface="+mn-ea"/>
              </a:rPr>
              <a:t>)</a:t>
            </a:r>
            <a:endParaRPr lang="zh-CN" altLang="en-US" sz="2400" dirty="0">
              <a:latin typeface="+mn-ea"/>
            </a:endParaRPr>
          </a:p>
          <a:p>
            <a:pPr lvl="1" indent="457200">
              <a:lnSpc>
                <a:spcPts val="3300"/>
              </a:lnSpc>
            </a:pPr>
            <a:r>
              <a:rPr lang="en-US" altLang="zh-CN" sz="2400" dirty="0"/>
              <a:t>SGML</a:t>
            </a:r>
            <a:r>
              <a:rPr lang="zh-CN" altLang="en-US" sz="2400" dirty="0">
                <a:latin typeface="+mn-ea"/>
              </a:rPr>
              <a:t>实际上是一种通用的文档结构描述符号化语言，主要用来定义文献模型的逻辑和物理类结构。 </a:t>
            </a:r>
          </a:p>
          <a:p>
            <a:pPr marL="342900" indent="-342900">
              <a:lnSpc>
                <a:spcPts val="33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/>
              <a:t>HTML</a:t>
            </a:r>
            <a:endParaRPr lang="zh-CN" altLang="en-US" sz="2400" b="1" dirty="0"/>
          </a:p>
          <a:p>
            <a:pPr lvl="1" indent="457200">
              <a:lnSpc>
                <a:spcPts val="3300"/>
              </a:lnSpc>
            </a:pPr>
            <a:r>
              <a:rPr lang="en-US" altLang="zh-CN" sz="2400" dirty="0"/>
              <a:t>HTML</a:t>
            </a:r>
            <a:r>
              <a:rPr lang="zh-CN" altLang="en-US" sz="2400" dirty="0">
                <a:latin typeface="+mn-ea"/>
              </a:rPr>
              <a:t>是设计用来做人机交流用的，</a:t>
            </a:r>
            <a:r>
              <a:rPr lang="en-US" altLang="zh-CN" sz="2400" dirty="0">
                <a:latin typeface="+mn-ea"/>
              </a:rPr>
              <a:t>HTML</a:t>
            </a:r>
            <a:r>
              <a:rPr lang="zh-CN" altLang="en-US" sz="2400" dirty="0">
                <a:latin typeface="+mn-ea"/>
              </a:rPr>
              <a:t>对外观、布局很擅长，但缺乏对内容，即咨询内涵表达的能力。</a:t>
            </a:r>
            <a:endParaRPr lang="en-US" altLang="zh-CN" sz="2400" dirty="0">
              <a:latin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2AEC933-2B1E-4C1C-8F45-1531CEA2E7E6}"/>
              </a:ext>
            </a:extLst>
          </p:cNvPr>
          <p:cNvSpPr/>
          <p:nvPr/>
        </p:nvSpPr>
        <p:spPr>
          <a:xfrm>
            <a:off x="752667" y="1682945"/>
            <a:ext cx="7823007" cy="1746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标记</a:t>
            </a:r>
            <a:r>
              <a:rPr kumimoji="1" lang="zh-CN" altLang="en-US" sz="2400" dirty="0">
                <a:latin typeface="+mn-ea"/>
              </a:rPr>
              <a:t>：为了处理的目的，在数据中加入的附加信息，又称置标。</a:t>
            </a:r>
          </a:p>
          <a:p>
            <a:pPr indent="457200">
              <a:lnSpc>
                <a:spcPts val="33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标记语言</a:t>
            </a:r>
            <a:r>
              <a:rPr kumimoji="1" lang="zh-CN" altLang="en-US" sz="2400" dirty="0">
                <a:latin typeface="+mn-ea"/>
              </a:rPr>
              <a:t>：运用置标法描述结构化数据的形式语言，又称置标语言。</a:t>
            </a:r>
          </a:p>
        </p:txBody>
      </p:sp>
    </p:spTree>
    <p:extLst>
      <p:ext uri="{BB962C8B-B14F-4D97-AF65-F5344CB8AC3E}">
        <p14:creationId xmlns:p14="http://schemas.microsoft.com/office/powerpoint/2010/main" val="10927159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dirty="0"/>
              <a:t>XML</a:t>
            </a:r>
            <a:r>
              <a:rPr lang="zh-CN" altLang="en-US" dirty="0"/>
              <a:t>简介</a:t>
            </a:r>
            <a:r>
              <a:rPr lang="en-US" altLang="zh-CN" dirty="0"/>
              <a:t>—</a:t>
            </a:r>
            <a:r>
              <a:rPr lang="zh-CN" altLang="en-US" dirty="0"/>
              <a:t>标记语言的发展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103</a:t>
            </a:fld>
            <a:endParaRPr lang="en-U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F1549D0-2770-4D0F-B1B3-A6338E3453FA}"/>
              </a:ext>
            </a:extLst>
          </p:cNvPr>
          <p:cNvSpPr txBox="1">
            <a:spLocks noChangeArrowheads="1"/>
          </p:cNvSpPr>
          <p:nvPr/>
        </p:nvSpPr>
        <p:spPr>
          <a:xfrm>
            <a:off x="798512" y="1950369"/>
            <a:ext cx="8281988" cy="1914789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宋体" charset="0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26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kumimoji="1" sz="23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indent="-342900" eaLnBrk="1" hangingPunct="1">
              <a:lnSpc>
                <a:spcPts val="33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ea typeface="+mn-ea"/>
                <a:cs typeface="+mn-cs"/>
              </a:rPr>
              <a:t>XML</a:t>
            </a:r>
            <a:endParaRPr lang="zh-CN" altLang="en-US" sz="2400" dirty="0">
              <a:ea typeface="+mn-ea"/>
              <a:cs typeface="+mn-cs"/>
            </a:endParaRPr>
          </a:p>
          <a:p>
            <a:pPr marL="0" indent="457200">
              <a:lnSpc>
                <a:spcPts val="3300"/>
              </a:lnSpc>
              <a:buNone/>
            </a:pPr>
            <a:r>
              <a:rPr lang="en-US" altLang="zh-CN" sz="2400" b="0" kern="0" dirty="0">
                <a:solidFill>
                  <a:schemeClr val="tx2"/>
                </a:solidFill>
                <a:ea typeface="+mn-ea"/>
              </a:rPr>
              <a:t>XML</a:t>
            </a:r>
            <a:r>
              <a:rPr lang="zh-CN" altLang="en-US" sz="2400" b="0" kern="0" dirty="0">
                <a:solidFill>
                  <a:schemeClr val="tx2"/>
                </a:solidFill>
                <a:latin typeface="+mn-ea"/>
                <a:ea typeface="+mn-ea"/>
              </a:rPr>
              <a:t>是</a:t>
            </a:r>
            <a:r>
              <a:rPr lang="en-US" altLang="zh-CN" sz="2400" b="0" kern="0" dirty="0">
                <a:solidFill>
                  <a:schemeClr val="tx2"/>
                </a:solidFill>
                <a:ea typeface="+mn-ea"/>
              </a:rPr>
              <a:t>Extensible</a:t>
            </a:r>
            <a:r>
              <a:rPr lang="en-US" altLang="zh-CN" sz="2400" b="0" kern="0" dirty="0">
                <a:solidFill>
                  <a:schemeClr val="tx2"/>
                </a:solidFill>
                <a:latin typeface="+mn-ea"/>
                <a:ea typeface="+mn-ea"/>
              </a:rPr>
              <a:t> </a:t>
            </a:r>
            <a:r>
              <a:rPr lang="en-US" altLang="zh-CN" sz="2400" b="0" kern="0" dirty="0">
                <a:solidFill>
                  <a:schemeClr val="tx2"/>
                </a:solidFill>
                <a:ea typeface="+mn-ea"/>
              </a:rPr>
              <a:t>Markup</a:t>
            </a:r>
            <a:r>
              <a:rPr lang="en-US" altLang="zh-CN" sz="2400" b="0" kern="0" dirty="0">
                <a:solidFill>
                  <a:schemeClr val="tx2"/>
                </a:solidFill>
                <a:latin typeface="+mn-ea"/>
                <a:ea typeface="+mn-ea"/>
              </a:rPr>
              <a:t> </a:t>
            </a:r>
            <a:r>
              <a:rPr lang="en-US" altLang="zh-CN" sz="2400" b="0" kern="0" dirty="0">
                <a:solidFill>
                  <a:schemeClr val="tx2"/>
                </a:solidFill>
                <a:ea typeface="+mn-ea"/>
              </a:rPr>
              <a:t>Language</a:t>
            </a:r>
            <a:r>
              <a:rPr lang="zh-CN" altLang="en-US" sz="2400" b="0" kern="0" dirty="0">
                <a:solidFill>
                  <a:schemeClr val="tx2"/>
                </a:solidFill>
                <a:latin typeface="+mn-ea"/>
                <a:ea typeface="+mn-ea"/>
              </a:rPr>
              <a:t>的缩写</a:t>
            </a:r>
            <a:r>
              <a:rPr lang="en-US" altLang="zh-CN" sz="2400" b="0" kern="0" dirty="0">
                <a:solidFill>
                  <a:schemeClr val="tx2"/>
                </a:solidFill>
                <a:latin typeface="+mn-ea"/>
                <a:ea typeface="+mn-ea"/>
              </a:rPr>
              <a:t>,</a:t>
            </a:r>
            <a:r>
              <a:rPr lang="zh-CN" altLang="en-US" sz="2400" b="0" kern="0" dirty="0">
                <a:solidFill>
                  <a:schemeClr val="tx2"/>
                </a:solidFill>
                <a:latin typeface="+mn-ea"/>
                <a:ea typeface="+mn-ea"/>
              </a:rPr>
              <a:t>是一种可扩展性标记语言。</a:t>
            </a:r>
            <a:r>
              <a:rPr lang="en-US" altLang="zh-CN" sz="2400" b="0" dirty="0">
                <a:solidFill>
                  <a:srgbClr val="0000FF"/>
                </a:solidFill>
                <a:ea typeface="+mn-ea"/>
              </a:rPr>
              <a:t>XML</a:t>
            </a:r>
            <a:r>
              <a:rPr lang="zh-CN" altLang="en-US" sz="2400" b="0" dirty="0">
                <a:solidFill>
                  <a:srgbClr val="0000FF"/>
                </a:solidFill>
                <a:latin typeface="+mn-ea"/>
                <a:ea typeface="+mn-ea"/>
              </a:rPr>
              <a:t>是由</a:t>
            </a:r>
            <a:r>
              <a:rPr lang="en-US" altLang="zh-CN" sz="2400" b="0" dirty="0">
                <a:solidFill>
                  <a:srgbClr val="0000FF"/>
                </a:solidFill>
                <a:ea typeface="+mn-ea"/>
              </a:rPr>
              <a:t>World</a:t>
            </a:r>
            <a:r>
              <a:rPr lang="en-US" altLang="zh-CN" sz="2400" b="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zh-CN" sz="2400" b="0" dirty="0">
                <a:solidFill>
                  <a:srgbClr val="0000FF"/>
                </a:solidFill>
                <a:ea typeface="+mn-ea"/>
              </a:rPr>
              <a:t>Wide</a:t>
            </a:r>
            <a:r>
              <a:rPr lang="en-US" altLang="zh-CN" sz="2400" b="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zh-CN" sz="2400" b="0" dirty="0">
                <a:solidFill>
                  <a:srgbClr val="0000FF"/>
                </a:solidFill>
                <a:ea typeface="+mn-ea"/>
              </a:rPr>
              <a:t>Web</a:t>
            </a:r>
            <a:r>
              <a:rPr lang="en-US" altLang="zh-CN" sz="2400" b="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zh-CN" sz="2400" b="0" dirty="0" err="1">
                <a:solidFill>
                  <a:srgbClr val="0000FF"/>
                </a:solidFill>
                <a:ea typeface="+mn-ea"/>
              </a:rPr>
              <a:t>Consortiu</a:t>
            </a:r>
            <a:r>
              <a:rPr lang="en-US" altLang="zh-CN" sz="2400" b="0" dirty="0">
                <a:solidFill>
                  <a:srgbClr val="0000FF"/>
                </a:solidFill>
                <a:ea typeface="+mn-ea"/>
              </a:rPr>
              <a:t>(W3C)</a:t>
            </a:r>
            <a:r>
              <a:rPr lang="zh-CN" altLang="en-US" sz="2400" b="0" dirty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en-US" altLang="zh-CN" sz="2400" b="0" dirty="0">
                <a:solidFill>
                  <a:srgbClr val="0000FF"/>
                </a:solidFill>
                <a:ea typeface="+mn-ea"/>
              </a:rPr>
              <a:t>XML</a:t>
            </a:r>
            <a:r>
              <a:rPr lang="zh-CN" altLang="en-US" sz="2400" b="0" dirty="0">
                <a:solidFill>
                  <a:srgbClr val="0000FF"/>
                </a:solidFill>
                <a:latin typeface="+mn-ea"/>
                <a:ea typeface="+mn-ea"/>
              </a:rPr>
              <a:t>工作组定义。</a:t>
            </a:r>
            <a:endParaRPr lang="zh-CN" altLang="en-US" sz="2400" dirty="0">
              <a:solidFill>
                <a:srgbClr val="0000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 Box 18">
            <a:extLst>
              <a:ext uri="{FF2B5EF4-FFF2-40B4-BE49-F238E27FC236}">
                <a16:creationId xmlns:a16="http://schemas.microsoft.com/office/drawing/2014/main" id="{13F99B28-EDEA-4262-9CA2-E650D7C45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512" y="4072962"/>
            <a:ext cx="7777163" cy="1731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kumimoji="1" lang="zh-CN" altLang="en-US" sz="2400" b="0" dirty="0">
                <a:effectLst/>
                <a:latin typeface="+mn-ea"/>
              </a:rPr>
              <a:t>扩展标记语言</a:t>
            </a:r>
            <a:r>
              <a:rPr kumimoji="1" lang="zh-CN" altLang="en-US" sz="2400" b="0" dirty="0">
                <a:effectLst/>
              </a:rPr>
              <a:t>（</a:t>
            </a:r>
            <a:r>
              <a:rPr kumimoji="1" lang="en-US" altLang="zh-CN" sz="2400" b="0" dirty="0">
                <a:effectLst/>
              </a:rPr>
              <a:t>XML</a:t>
            </a:r>
            <a:r>
              <a:rPr kumimoji="1" lang="zh-CN" altLang="en-US" sz="2400" b="0" dirty="0">
                <a:effectLst/>
              </a:rPr>
              <a:t>）</a:t>
            </a:r>
            <a:r>
              <a:rPr kumimoji="1" lang="zh-CN" altLang="en-US" sz="2400" b="0" dirty="0">
                <a:effectLst/>
                <a:latin typeface="+mn-ea"/>
              </a:rPr>
              <a:t>是</a:t>
            </a:r>
            <a:r>
              <a:rPr kumimoji="1" lang="en-US" altLang="zh-CN" sz="2400" b="0" dirty="0">
                <a:effectLst/>
              </a:rPr>
              <a:t>SGML</a:t>
            </a:r>
            <a:r>
              <a:rPr kumimoji="1" lang="zh-CN" altLang="en-US" sz="2400" b="0" dirty="0">
                <a:effectLst/>
                <a:latin typeface="+mn-ea"/>
              </a:rPr>
              <a:t>的子集，其目标是允许普通的</a:t>
            </a:r>
            <a:r>
              <a:rPr kumimoji="1" lang="en-US" altLang="zh-CN" sz="2400" b="0" dirty="0">
                <a:effectLst/>
              </a:rPr>
              <a:t>SGML</a:t>
            </a:r>
            <a:r>
              <a:rPr kumimoji="1" lang="zh-CN" altLang="en-US" sz="2400" b="0" dirty="0">
                <a:effectLst/>
                <a:latin typeface="+mn-ea"/>
              </a:rPr>
              <a:t>在</a:t>
            </a:r>
            <a:r>
              <a:rPr kumimoji="1" lang="en-US" altLang="zh-CN" sz="2400" b="0" dirty="0">
                <a:effectLst/>
              </a:rPr>
              <a:t>Web</a:t>
            </a:r>
            <a:r>
              <a:rPr kumimoji="1" lang="zh-CN" altLang="en-US" sz="2400" b="0" dirty="0">
                <a:effectLst/>
                <a:latin typeface="+mn-ea"/>
              </a:rPr>
              <a:t>上以目前</a:t>
            </a:r>
            <a:r>
              <a:rPr kumimoji="1" lang="en-US" altLang="zh-CN" sz="2400" b="0" dirty="0">
                <a:effectLst/>
              </a:rPr>
              <a:t>HTML</a:t>
            </a:r>
            <a:r>
              <a:rPr kumimoji="1" lang="zh-CN" altLang="en-US" sz="2400" b="0" dirty="0">
                <a:effectLst/>
                <a:latin typeface="+mn-ea"/>
              </a:rPr>
              <a:t>的方式被服务、接收和处理。</a:t>
            </a:r>
            <a:r>
              <a:rPr kumimoji="1" lang="en-US" altLang="zh-CN" sz="2400" b="0" dirty="0">
                <a:effectLst/>
              </a:rPr>
              <a:t>XML</a:t>
            </a:r>
            <a:r>
              <a:rPr kumimoji="1" lang="zh-CN" altLang="en-US" sz="2400" b="0" dirty="0">
                <a:effectLst/>
                <a:latin typeface="+mn-ea"/>
              </a:rPr>
              <a:t>被设计成易于实现，且可在</a:t>
            </a:r>
            <a:r>
              <a:rPr kumimoji="1" lang="en-US" altLang="zh-CN" sz="2400" b="0" dirty="0">
                <a:effectLst/>
              </a:rPr>
              <a:t>SGML</a:t>
            </a:r>
            <a:r>
              <a:rPr kumimoji="1" lang="zh-CN" altLang="en-US" sz="2400" b="0" dirty="0">
                <a:effectLst/>
                <a:latin typeface="+mn-ea"/>
              </a:rPr>
              <a:t>和</a:t>
            </a:r>
            <a:r>
              <a:rPr kumimoji="1" lang="en-US" altLang="zh-CN" sz="2400" b="0" dirty="0">
                <a:effectLst/>
              </a:rPr>
              <a:t>HTML</a:t>
            </a:r>
            <a:r>
              <a:rPr kumimoji="1" lang="zh-CN" altLang="en-US" sz="2400" b="0" dirty="0">
                <a:effectLst/>
                <a:latin typeface="+mn-ea"/>
              </a:rPr>
              <a:t>之间互相操作。</a:t>
            </a:r>
            <a:endParaRPr kumimoji="1" lang="zh-CN" altLang="en-US" sz="240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6939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dirty="0"/>
              <a:t>XML</a:t>
            </a:r>
            <a:r>
              <a:rPr lang="zh-CN" altLang="en-US" dirty="0"/>
              <a:t>简介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104</a:t>
            </a:fld>
            <a:endParaRPr lang="en-U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F1549D0-2770-4D0F-B1B3-A6338E3453FA}"/>
              </a:ext>
            </a:extLst>
          </p:cNvPr>
          <p:cNvSpPr txBox="1">
            <a:spLocks noChangeArrowheads="1"/>
          </p:cNvSpPr>
          <p:nvPr/>
        </p:nvSpPr>
        <p:spPr>
          <a:xfrm>
            <a:off x="810092" y="1617698"/>
            <a:ext cx="5881221" cy="605098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宋体" charset="0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26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kumimoji="1" sz="23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ts val="3300"/>
              </a:lnSpc>
              <a:buClr>
                <a:srgbClr val="FF0000"/>
              </a:buClr>
              <a:buNone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例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1 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飞机票订单的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HTML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程序与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XML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程序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498FBC26-1794-458D-9C66-007A5625A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339" y="2443248"/>
            <a:ext cx="4103515" cy="37240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kumimoji="1" lang="en-US" altLang="zh-CN" sz="2000" dirty="0">
                <a:effectLst/>
              </a:rPr>
              <a:t>&lt;!-</a:t>
            </a:r>
            <a:r>
              <a:rPr kumimoji="1" lang="zh-CN" altLang="en-US" sz="2000" dirty="0">
                <a:solidFill>
                  <a:srgbClr val="0000FF"/>
                </a:solidFill>
                <a:effectLst/>
                <a:latin typeface="+mn-ea"/>
              </a:rPr>
              <a:t>显示飞机票定单的</a:t>
            </a:r>
            <a:r>
              <a:rPr kumimoji="1" lang="en-US" altLang="zh-CN" sz="2000" dirty="0">
                <a:solidFill>
                  <a:srgbClr val="0000FF"/>
                </a:solidFill>
                <a:effectLst/>
              </a:rPr>
              <a:t>HTML</a:t>
            </a:r>
            <a:r>
              <a:rPr kumimoji="1" lang="zh-CN" altLang="en-US" sz="2000" dirty="0">
                <a:solidFill>
                  <a:srgbClr val="0000FF"/>
                </a:solidFill>
                <a:effectLst/>
                <a:latin typeface="+mn-ea"/>
              </a:rPr>
              <a:t>程序</a:t>
            </a:r>
            <a:r>
              <a:rPr kumimoji="1" lang="en-US" altLang="zh-CN" sz="2000" dirty="0">
                <a:effectLst/>
              </a:rPr>
              <a:t>--&gt;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kumimoji="1" lang="en-US" altLang="zh-CN" sz="2000" dirty="0">
                <a:effectLst/>
              </a:rPr>
              <a:t>&lt;h1&gt;TICKET_ORDER&lt;/h1&gt;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kumimoji="1" lang="en-US" altLang="zh-CN" sz="2000" dirty="0">
                <a:effectLst/>
              </a:rPr>
              <a:t>&lt;p&gt;ID:SD1803&lt;/p&gt; 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kumimoji="1" lang="en-US" altLang="zh-CN" sz="2000" dirty="0">
                <a:effectLst/>
              </a:rPr>
              <a:t>&lt;p&gt;FROM:</a:t>
            </a:r>
            <a:r>
              <a:rPr kumimoji="1" lang="zh-CN" altLang="en-US" sz="2000" dirty="0">
                <a:effectLst/>
                <a:latin typeface="+mn-ea"/>
              </a:rPr>
              <a:t>北京</a:t>
            </a:r>
            <a:r>
              <a:rPr kumimoji="1" lang="en-US" altLang="zh-CN" sz="2000" dirty="0"/>
              <a:t>&lt;/p&gt;</a:t>
            </a:r>
            <a:endParaRPr kumimoji="1" lang="zh-CN" altLang="en-US" sz="2000" dirty="0">
              <a:effectLst/>
            </a:endParaRPr>
          </a:p>
          <a:p>
            <a:pPr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kumimoji="1" lang="en-US" altLang="zh-CN" sz="2000" dirty="0">
                <a:effectLst/>
              </a:rPr>
              <a:t>&lt;p&gt;TO</a:t>
            </a:r>
            <a:r>
              <a:rPr kumimoji="1" lang="zh-CN" altLang="en-US" sz="2000" dirty="0">
                <a:effectLst/>
              </a:rPr>
              <a:t>：</a:t>
            </a:r>
            <a:r>
              <a:rPr kumimoji="1" lang="zh-CN" altLang="en-US" sz="2000" dirty="0">
                <a:effectLst/>
                <a:latin typeface="+mn-ea"/>
              </a:rPr>
              <a:t>上海</a:t>
            </a:r>
            <a:r>
              <a:rPr kumimoji="1" lang="en-US" altLang="zh-CN" sz="2000" dirty="0"/>
              <a:t>&lt;/p&gt;</a:t>
            </a:r>
            <a:endParaRPr kumimoji="1" lang="zh-CN" altLang="en-US" sz="2000" dirty="0">
              <a:effectLst/>
            </a:endParaRPr>
          </a:p>
          <a:p>
            <a:pPr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kumimoji="1" lang="en-US" altLang="zh-CN" sz="2000" dirty="0">
                <a:effectLst/>
              </a:rPr>
              <a:t>&lt;p&gt;DATE</a:t>
            </a:r>
            <a:r>
              <a:rPr kumimoji="1" lang="zh-CN" altLang="en-US" sz="2000" dirty="0">
                <a:effectLst/>
              </a:rPr>
              <a:t>：</a:t>
            </a:r>
            <a:r>
              <a:rPr kumimoji="1" lang="en-US" altLang="zh-CN" sz="2000" dirty="0">
                <a:effectLst/>
              </a:rPr>
              <a:t>2016</a:t>
            </a:r>
            <a:r>
              <a:rPr kumimoji="1" lang="zh-CN" altLang="en-US" sz="2000" dirty="0">
                <a:effectLst/>
              </a:rPr>
              <a:t>年</a:t>
            </a:r>
            <a:r>
              <a:rPr kumimoji="1" lang="en-US" altLang="zh-CN" sz="2000" dirty="0">
                <a:effectLst/>
              </a:rPr>
              <a:t>5</a:t>
            </a:r>
            <a:r>
              <a:rPr kumimoji="1" lang="zh-CN" altLang="en-US" sz="2000" dirty="0">
                <a:effectLst/>
              </a:rPr>
              <a:t>月</a:t>
            </a:r>
            <a:r>
              <a:rPr kumimoji="1" lang="en-US" altLang="zh-CN" sz="2000" dirty="0">
                <a:effectLst/>
              </a:rPr>
              <a:t>20</a:t>
            </a:r>
            <a:r>
              <a:rPr kumimoji="1" lang="zh-CN" altLang="en-US" sz="2000" dirty="0">
                <a:effectLst/>
              </a:rPr>
              <a:t>日</a:t>
            </a:r>
            <a:r>
              <a:rPr kumimoji="1" lang="en-US" altLang="zh-CN" sz="2000" dirty="0"/>
              <a:t>&lt;/p&gt;</a:t>
            </a:r>
            <a:endParaRPr kumimoji="1" lang="zh-CN" altLang="en-US" sz="2000" dirty="0">
              <a:effectLst/>
            </a:endParaRPr>
          </a:p>
          <a:p>
            <a:pPr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kumimoji="1" lang="en-US" altLang="zh-CN" sz="2000" dirty="0">
                <a:effectLst/>
              </a:rPr>
              <a:t>&lt;p&gt;TIME</a:t>
            </a:r>
            <a:r>
              <a:rPr kumimoji="1" lang="zh-CN" altLang="en-US" sz="2000" dirty="0">
                <a:effectLst/>
              </a:rPr>
              <a:t>：</a:t>
            </a:r>
            <a:r>
              <a:rPr kumimoji="1" lang="en-US" altLang="zh-CN" sz="2000" dirty="0">
                <a:effectLst/>
              </a:rPr>
              <a:t>8:30AM</a:t>
            </a:r>
            <a:r>
              <a:rPr kumimoji="1" lang="en-US" altLang="zh-CN" sz="2000" dirty="0"/>
              <a:t> &lt;/p&gt;</a:t>
            </a:r>
            <a:endParaRPr kumimoji="1" lang="en-US" altLang="zh-CN" sz="2000" dirty="0">
              <a:effectLst/>
            </a:endParaRPr>
          </a:p>
          <a:p>
            <a:pPr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kumimoji="1" lang="en-US" altLang="zh-CN" sz="2000" dirty="0">
                <a:effectLst/>
              </a:rPr>
              <a:t>&lt;p&gt;PRICE:700.00</a:t>
            </a:r>
            <a:r>
              <a:rPr kumimoji="1" lang="en-US" altLang="zh-CN" sz="2000" dirty="0"/>
              <a:t> &lt;/p&gt;</a:t>
            </a:r>
            <a:endParaRPr kumimoji="1" lang="en-US" altLang="zh-CN" sz="2000" dirty="0">
              <a:effectLst/>
            </a:endParaRPr>
          </a:p>
          <a:p>
            <a:pPr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kumimoji="1" lang="en-US" altLang="zh-CN" sz="2000" dirty="0">
                <a:effectLst/>
              </a:rPr>
              <a:t>&lt;p&gt;AMOUNT:2</a:t>
            </a:r>
            <a:r>
              <a:rPr kumimoji="1" lang="en-US" altLang="zh-CN" sz="2000" dirty="0"/>
              <a:t> &lt;/p&gt;</a:t>
            </a:r>
            <a:endParaRPr kumimoji="1" lang="en-US" altLang="zh-CN" sz="2000" dirty="0">
              <a:effectLst/>
            </a:endParaRPr>
          </a:p>
          <a:p>
            <a:pPr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kumimoji="1" lang="en-US" altLang="zh-CN" sz="2000" dirty="0">
                <a:effectLst/>
              </a:rPr>
              <a:t>&lt;p&gt;TOTAL:1400.00</a:t>
            </a:r>
            <a:r>
              <a:rPr kumimoji="1" lang="en-US" altLang="zh-CN" sz="2000" dirty="0"/>
              <a:t> &lt;/p&gt;</a:t>
            </a:r>
            <a:endParaRPr kumimoji="1" lang="en-US" altLang="zh-CN" sz="2000" b="0" dirty="0">
              <a:effectLst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EB5400BF-6976-4611-A9A1-C0D6CB40B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4449" y="580715"/>
            <a:ext cx="3783055" cy="602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kumimoji="1" lang="en-US" altLang="zh-CN" dirty="0">
                <a:effectLst/>
              </a:rPr>
              <a:t>&lt;!-</a:t>
            </a:r>
            <a:r>
              <a:rPr kumimoji="1" lang="zh-CN" altLang="en-US" dirty="0">
                <a:solidFill>
                  <a:srgbClr val="0000FF"/>
                </a:solidFill>
                <a:effectLst/>
                <a:latin typeface="+mn-ea"/>
              </a:rPr>
              <a:t>保存飞机票定单的</a:t>
            </a:r>
            <a:r>
              <a:rPr kumimoji="1" lang="en-US" altLang="zh-CN" dirty="0">
                <a:solidFill>
                  <a:srgbClr val="0000FF"/>
                </a:solidFill>
                <a:effectLst/>
              </a:rPr>
              <a:t>XML</a:t>
            </a:r>
            <a:r>
              <a:rPr kumimoji="1" lang="zh-CN" altLang="en-US" dirty="0">
                <a:solidFill>
                  <a:srgbClr val="0000FF"/>
                </a:solidFill>
                <a:effectLst/>
                <a:latin typeface="+mn-ea"/>
              </a:rPr>
              <a:t>程序</a:t>
            </a:r>
            <a:r>
              <a:rPr kumimoji="1" lang="en-US" altLang="zh-CN" dirty="0">
                <a:effectLst/>
              </a:rPr>
              <a:t>--&gt;</a:t>
            </a:r>
          </a:p>
          <a:p>
            <a:pPr algn="just"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kumimoji="1" lang="en-US" altLang="zh-CN" dirty="0">
                <a:effectLst/>
              </a:rPr>
              <a:t>&lt;TICKET_ORDER&gt;</a:t>
            </a:r>
          </a:p>
          <a:p>
            <a:pPr algn="just"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kumimoji="1" lang="en-US" altLang="zh-CN" dirty="0">
                <a:effectLst/>
              </a:rPr>
              <a:t>    &lt;ID&gt;SD1803&lt;/ID&gt;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kumimoji="1" lang="en-US" altLang="zh-CN" dirty="0">
                <a:effectLst/>
              </a:rPr>
              <a:t>    &lt;FROM&gt;</a:t>
            </a:r>
            <a:r>
              <a:rPr kumimoji="1" lang="zh-CN" altLang="en-US" dirty="0">
                <a:effectLst/>
                <a:latin typeface="+mn-ea"/>
              </a:rPr>
              <a:t>北京</a:t>
            </a:r>
            <a:r>
              <a:rPr kumimoji="1" lang="en-US" altLang="zh-CN" dirty="0">
                <a:effectLst/>
              </a:rPr>
              <a:t>&lt;/FROM&gt;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kumimoji="1" lang="en-US" altLang="zh-CN" dirty="0">
                <a:effectLst/>
              </a:rPr>
              <a:t>    &lt;TO&gt;</a:t>
            </a:r>
            <a:r>
              <a:rPr kumimoji="1" lang="zh-CN" altLang="en-US" dirty="0">
                <a:effectLst/>
                <a:latin typeface="+mn-ea"/>
              </a:rPr>
              <a:t>上海</a:t>
            </a:r>
            <a:r>
              <a:rPr kumimoji="1" lang="en-US" altLang="zh-CN" dirty="0">
                <a:effectLst/>
              </a:rPr>
              <a:t>&lt;/TO&gt;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kumimoji="1" lang="en-US" altLang="zh-CN" dirty="0">
                <a:effectLst/>
              </a:rPr>
              <a:t>    &lt;DATE&gt;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kumimoji="1" lang="en-US" altLang="zh-CN" dirty="0">
                <a:effectLst/>
              </a:rPr>
              <a:t>        &lt;YEAR&gt;2005&lt;/YEAR&gt;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kumimoji="1" lang="en-US" altLang="zh-CN" dirty="0">
                <a:effectLst/>
              </a:rPr>
              <a:t>        &lt;MONTH&gt;5&lt;/MONTH&gt;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kumimoji="1" lang="en-US" altLang="zh-CN" dirty="0">
                <a:effectLst/>
              </a:rPr>
              <a:t>        &lt;DAY&gt;20&lt;/DAY&gt;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kumimoji="1" lang="en-US" altLang="zh-CN" dirty="0">
                <a:effectLst/>
              </a:rPr>
              <a:t>    &lt;/DATE&gt;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kumimoji="1" lang="en-US" altLang="zh-CN" dirty="0">
                <a:effectLst/>
              </a:rPr>
              <a:t>    &lt;TIME&gt;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kumimoji="1" lang="en-US" altLang="zh-CN" dirty="0">
                <a:effectLst/>
              </a:rPr>
              <a:t>        &lt;HOUR&gt;8&lt;/HOUR&gt;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kumimoji="1" lang="en-US" altLang="zh-CN" dirty="0">
                <a:effectLst/>
              </a:rPr>
              <a:t>        &lt;MINUTE&gt;30&lt;/MINUTE&gt;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kumimoji="1" lang="en-US" altLang="zh-CN" dirty="0">
                <a:effectLst/>
              </a:rPr>
              <a:t>    &lt;/TIME&gt;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kumimoji="1" lang="en-US" altLang="zh-CN" dirty="0">
                <a:effectLst/>
              </a:rPr>
              <a:t>    &lt;PRICE&gt;700.00&lt;/PRICE&gt;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kumimoji="1" lang="en-US" altLang="zh-CN" dirty="0">
                <a:effectLst/>
              </a:rPr>
              <a:t>    &lt;AMOUNT&gt;2&lt;/AMOUNT&gt;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kumimoji="1" lang="en-US" altLang="zh-CN" dirty="0">
                <a:effectLst/>
              </a:rPr>
              <a:t>    &lt;TOTAL&gt;1400.00&lt;/TOTAL&gt;</a:t>
            </a:r>
          </a:p>
          <a:p>
            <a:pPr algn="just">
              <a:spcBef>
                <a:spcPct val="20000"/>
              </a:spcBef>
              <a:buClr>
                <a:schemeClr val="tx2"/>
              </a:buClr>
              <a:buSzPct val="90000"/>
              <a:buFont typeface="Symbol" panose="05050102010706020507" pitchFamily="18" charset="2"/>
              <a:buNone/>
            </a:pPr>
            <a:r>
              <a:rPr kumimoji="1" lang="en-US" altLang="zh-CN" dirty="0">
                <a:effectLst/>
              </a:rPr>
              <a:t>&lt;/TICKET_ORDER&gt;</a:t>
            </a:r>
            <a:endParaRPr kumimoji="1" lang="en-US" altLang="zh-CN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1933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105</a:t>
            </a:fld>
            <a:endParaRPr lang="en-U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F1549D0-2770-4D0F-B1B3-A6338E3453FA}"/>
              </a:ext>
            </a:extLst>
          </p:cNvPr>
          <p:cNvSpPr txBox="1">
            <a:spLocks noChangeArrowheads="1"/>
          </p:cNvSpPr>
          <p:nvPr/>
        </p:nvSpPr>
        <p:spPr>
          <a:xfrm>
            <a:off x="967815" y="741102"/>
            <a:ext cx="5881221" cy="605098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宋体" charset="0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26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kumimoji="1" sz="23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ts val="3300"/>
              </a:lnSpc>
              <a:buClr>
                <a:srgbClr val="FF0000"/>
              </a:buClr>
              <a:buNone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例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2 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客户信息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的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HTML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程序与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XML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程序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DCB22E1-655D-45E2-B486-5B8CD9BCA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44228"/>
            <a:ext cx="4785064" cy="48585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kumimoji="1" lang="en-US" altLang="zh-CN" sz="1800" dirty="0">
                <a:latin typeface="+mn-lt"/>
              </a:rPr>
              <a:t>&lt;!-</a:t>
            </a:r>
            <a:r>
              <a:rPr kumimoji="1" lang="zh-CN" altLang="en-US" sz="1800" dirty="0">
                <a:solidFill>
                  <a:srgbClr val="0000FF"/>
                </a:solidFill>
                <a:latin typeface="+mn-lt"/>
              </a:rPr>
              <a:t>显示客户信息的</a:t>
            </a:r>
            <a:r>
              <a:rPr kumimoji="1" lang="en-US" altLang="zh-CN" sz="1800" dirty="0">
                <a:solidFill>
                  <a:srgbClr val="0000FF"/>
                </a:solidFill>
                <a:latin typeface="+mn-lt"/>
              </a:rPr>
              <a:t>HTML</a:t>
            </a:r>
            <a:r>
              <a:rPr kumimoji="1" lang="zh-CN" altLang="en-US" sz="1800" dirty="0">
                <a:solidFill>
                  <a:srgbClr val="0000FF"/>
                </a:solidFill>
                <a:latin typeface="+mn-lt"/>
              </a:rPr>
              <a:t>程序</a:t>
            </a:r>
            <a:r>
              <a:rPr kumimoji="1" lang="en-US" altLang="zh-CN" sz="1800" dirty="0">
                <a:latin typeface="+mn-lt"/>
              </a:rPr>
              <a:t>--&gt;</a:t>
            </a:r>
            <a:endParaRPr lang="en-US" altLang="zh-CN" sz="1800" b="0" dirty="0">
              <a:effectLst/>
              <a:latin typeface="+mn-lt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1800" b="0" dirty="0">
                <a:effectLst/>
                <a:latin typeface="+mn-lt"/>
              </a:rPr>
              <a:t>＜</a:t>
            </a:r>
            <a:r>
              <a:rPr lang="en-US" altLang="zh-CN" sz="1800" b="0" dirty="0">
                <a:effectLst/>
                <a:latin typeface="+mn-lt"/>
              </a:rPr>
              <a:t>UL</a:t>
            </a:r>
            <a:r>
              <a:rPr lang="zh-CN" altLang="en-US" sz="1800" b="0" dirty="0">
                <a:effectLst/>
                <a:latin typeface="+mn-lt"/>
              </a:rPr>
              <a:t>＞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1800" b="0" dirty="0">
                <a:effectLst/>
                <a:latin typeface="+mn-lt"/>
              </a:rPr>
              <a:t>    ＜</a:t>
            </a:r>
            <a:r>
              <a:rPr lang="en-US" altLang="zh-CN" sz="1800" b="0" dirty="0">
                <a:effectLst/>
                <a:latin typeface="+mn-lt"/>
              </a:rPr>
              <a:t>LI</a:t>
            </a:r>
            <a:r>
              <a:rPr lang="zh-CN" altLang="en-US" sz="1800" b="0" dirty="0">
                <a:effectLst/>
                <a:latin typeface="+mn-lt"/>
              </a:rPr>
              <a:t>＞张三＜</a:t>
            </a:r>
            <a:r>
              <a:rPr lang="en-US" altLang="zh-CN" sz="1800" b="0" dirty="0">
                <a:effectLst/>
                <a:latin typeface="+mn-lt"/>
              </a:rPr>
              <a:t>/LI</a:t>
            </a:r>
            <a:r>
              <a:rPr lang="zh-CN" altLang="en-US" sz="1800" b="0" dirty="0">
                <a:effectLst/>
                <a:latin typeface="+mn-lt"/>
              </a:rPr>
              <a:t>＞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1800" b="0" dirty="0">
                <a:effectLst/>
                <a:latin typeface="+mn-lt"/>
              </a:rPr>
              <a:t>    ＜</a:t>
            </a:r>
            <a:r>
              <a:rPr lang="en-US" altLang="zh-CN" sz="1800" b="0" dirty="0">
                <a:effectLst/>
                <a:latin typeface="+mn-lt"/>
              </a:rPr>
              <a:t>UL</a:t>
            </a:r>
            <a:r>
              <a:rPr lang="zh-CN" altLang="en-US" sz="1800" b="0" dirty="0">
                <a:effectLst/>
                <a:latin typeface="+mn-lt"/>
              </a:rPr>
              <a:t>＞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1800" b="0" dirty="0">
                <a:effectLst/>
                <a:latin typeface="+mn-lt"/>
              </a:rPr>
              <a:t>      ＜</a:t>
            </a:r>
            <a:r>
              <a:rPr lang="en-US" altLang="zh-CN" sz="1800" b="0" dirty="0">
                <a:effectLst/>
                <a:latin typeface="+mn-lt"/>
              </a:rPr>
              <a:t>LI</a:t>
            </a:r>
            <a:r>
              <a:rPr lang="zh-CN" altLang="en-US" sz="1800" b="0" dirty="0">
                <a:effectLst/>
                <a:latin typeface="+mn-lt"/>
              </a:rPr>
              <a:t>＞用户</a:t>
            </a:r>
            <a:r>
              <a:rPr lang="en-US" altLang="zh-CN" sz="1800" b="0" dirty="0">
                <a:effectLst/>
                <a:latin typeface="+mn-lt"/>
              </a:rPr>
              <a:t>ID</a:t>
            </a:r>
            <a:r>
              <a:rPr lang="zh-CN" altLang="en-US" sz="1800" b="0" dirty="0">
                <a:effectLst/>
                <a:latin typeface="+mn-lt"/>
              </a:rPr>
              <a:t>：</a:t>
            </a:r>
            <a:r>
              <a:rPr lang="en-US" altLang="zh-CN" sz="1800" b="0" dirty="0">
                <a:effectLst/>
                <a:latin typeface="+mn-lt"/>
              </a:rPr>
              <a:t>001</a:t>
            </a:r>
            <a:r>
              <a:rPr lang="zh-CN" altLang="en-US" sz="1800" b="0" dirty="0">
                <a:effectLst/>
                <a:latin typeface="+mn-lt"/>
              </a:rPr>
              <a:t>＜</a:t>
            </a:r>
            <a:r>
              <a:rPr lang="en-US" altLang="zh-CN" sz="1800" b="0" dirty="0">
                <a:effectLst/>
                <a:latin typeface="+mn-lt"/>
              </a:rPr>
              <a:t>/LI</a:t>
            </a:r>
            <a:r>
              <a:rPr lang="zh-CN" altLang="en-US" sz="1800" b="0" dirty="0">
                <a:effectLst/>
                <a:latin typeface="+mn-lt"/>
              </a:rPr>
              <a:t>＞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1800" b="0" dirty="0">
                <a:effectLst/>
                <a:latin typeface="+mn-lt"/>
              </a:rPr>
              <a:t>      ＜</a:t>
            </a:r>
            <a:r>
              <a:rPr lang="en-US" altLang="zh-CN" sz="1800" b="0" dirty="0">
                <a:effectLst/>
                <a:latin typeface="+mn-lt"/>
              </a:rPr>
              <a:t>LI</a:t>
            </a:r>
            <a:r>
              <a:rPr lang="zh-CN" altLang="en-US" sz="1800" b="0" dirty="0">
                <a:effectLst/>
                <a:latin typeface="+mn-lt"/>
              </a:rPr>
              <a:t>＞公司：</a:t>
            </a:r>
            <a:r>
              <a:rPr lang="en-US" altLang="zh-CN" sz="1800" b="0" dirty="0">
                <a:effectLst/>
                <a:latin typeface="+mn-lt"/>
              </a:rPr>
              <a:t>A</a:t>
            </a:r>
            <a:r>
              <a:rPr lang="zh-CN" altLang="en-US" sz="1800" b="0" dirty="0">
                <a:effectLst/>
                <a:latin typeface="+mn-lt"/>
              </a:rPr>
              <a:t>公司＜</a:t>
            </a:r>
            <a:r>
              <a:rPr lang="en-US" altLang="zh-CN" sz="1800" b="0" dirty="0">
                <a:effectLst/>
                <a:latin typeface="+mn-lt"/>
              </a:rPr>
              <a:t>/LI</a:t>
            </a:r>
            <a:r>
              <a:rPr lang="zh-CN" altLang="en-US" sz="1800" b="0" dirty="0">
                <a:effectLst/>
                <a:latin typeface="+mn-lt"/>
              </a:rPr>
              <a:t>＞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1800" b="0" dirty="0">
                <a:effectLst/>
                <a:latin typeface="+mn-lt"/>
              </a:rPr>
              <a:t>      ＜</a:t>
            </a:r>
            <a:r>
              <a:rPr lang="en-US" altLang="zh-CN" sz="1800" b="0" dirty="0">
                <a:effectLst/>
                <a:latin typeface="+mn-lt"/>
              </a:rPr>
              <a:t>LI</a:t>
            </a:r>
            <a:r>
              <a:rPr lang="zh-CN" altLang="en-US" sz="1800" b="0" dirty="0">
                <a:effectLst/>
                <a:latin typeface="+mn-lt"/>
              </a:rPr>
              <a:t>＞</a:t>
            </a:r>
            <a:r>
              <a:rPr lang="en-US" altLang="zh-CN" sz="1800" b="0" dirty="0">
                <a:effectLst/>
                <a:latin typeface="+mn-lt"/>
              </a:rPr>
              <a:t>EMAIL</a:t>
            </a:r>
            <a:r>
              <a:rPr lang="zh-CN" altLang="en-US" sz="1800" b="0" dirty="0">
                <a:effectLst/>
                <a:latin typeface="+mn-lt"/>
              </a:rPr>
              <a:t>：</a:t>
            </a:r>
            <a:r>
              <a:rPr lang="en-US" altLang="zh-CN" sz="1800" b="0" dirty="0" err="1">
                <a:effectLst/>
                <a:latin typeface="+mn-lt"/>
              </a:rPr>
              <a:t>zhang</a:t>
            </a:r>
            <a:r>
              <a:rPr lang="zh-CN" altLang="en-US" sz="1800" b="0" dirty="0">
                <a:effectLst/>
                <a:latin typeface="+mn-lt"/>
              </a:rPr>
              <a:t>＠</a:t>
            </a:r>
            <a:r>
              <a:rPr lang="en-US" altLang="zh-CN" sz="1800" b="0" dirty="0" err="1">
                <a:effectLst/>
                <a:latin typeface="+mn-lt"/>
              </a:rPr>
              <a:t>aaa</a:t>
            </a:r>
            <a:r>
              <a:rPr lang="zh-CN" altLang="en-US" sz="1800" b="0" dirty="0">
                <a:effectLst/>
                <a:latin typeface="+mn-lt"/>
              </a:rPr>
              <a:t>．</a:t>
            </a:r>
            <a:r>
              <a:rPr lang="en-US" altLang="zh-CN" sz="1800" b="0" dirty="0">
                <a:effectLst/>
                <a:latin typeface="+mn-lt"/>
              </a:rPr>
              <a:t>com</a:t>
            </a:r>
            <a:r>
              <a:rPr lang="zh-CN" altLang="en-US" sz="1800" b="0" dirty="0">
                <a:effectLst/>
                <a:latin typeface="+mn-lt"/>
              </a:rPr>
              <a:t>＜</a:t>
            </a:r>
            <a:r>
              <a:rPr lang="en-US" altLang="zh-CN" sz="1800" b="0" dirty="0">
                <a:effectLst/>
                <a:latin typeface="+mn-lt"/>
              </a:rPr>
              <a:t>/LI</a:t>
            </a:r>
            <a:r>
              <a:rPr lang="zh-CN" altLang="en-US" sz="1800" b="0" dirty="0">
                <a:effectLst/>
                <a:latin typeface="+mn-lt"/>
              </a:rPr>
              <a:t>＞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1800" b="0" dirty="0">
                <a:effectLst/>
                <a:latin typeface="+mn-lt"/>
              </a:rPr>
              <a:t>      ＜</a:t>
            </a:r>
            <a:r>
              <a:rPr lang="en-US" altLang="zh-CN" sz="1800" b="0" dirty="0">
                <a:effectLst/>
                <a:latin typeface="+mn-lt"/>
              </a:rPr>
              <a:t>LI</a:t>
            </a:r>
            <a:r>
              <a:rPr lang="zh-CN" altLang="en-US" sz="1800" b="0" dirty="0">
                <a:effectLst/>
                <a:latin typeface="+mn-lt"/>
              </a:rPr>
              <a:t>＞电话：</a:t>
            </a:r>
            <a:r>
              <a:rPr lang="en-US" altLang="zh-CN" sz="1800" b="0" dirty="0">
                <a:effectLst/>
                <a:latin typeface="+mn-lt"/>
              </a:rPr>
              <a:t>(010)62345678</a:t>
            </a:r>
            <a:r>
              <a:rPr lang="zh-CN" altLang="en-US" sz="1800" b="0" dirty="0">
                <a:effectLst/>
                <a:latin typeface="+mn-lt"/>
              </a:rPr>
              <a:t>＜</a:t>
            </a:r>
            <a:r>
              <a:rPr lang="en-US" altLang="zh-CN" sz="1800" b="0" dirty="0">
                <a:effectLst/>
                <a:latin typeface="+mn-lt"/>
              </a:rPr>
              <a:t>/LI</a:t>
            </a:r>
            <a:r>
              <a:rPr lang="zh-CN" altLang="en-US" sz="1800" b="0" dirty="0">
                <a:effectLst/>
                <a:latin typeface="+mn-lt"/>
              </a:rPr>
              <a:t>＞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1800" b="0" dirty="0">
                <a:effectLst/>
                <a:latin typeface="+mn-lt"/>
              </a:rPr>
              <a:t>      ＜</a:t>
            </a:r>
            <a:r>
              <a:rPr lang="en-US" altLang="zh-CN" sz="1800" b="0" dirty="0">
                <a:effectLst/>
                <a:latin typeface="+mn-lt"/>
              </a:rPr>
              <a:t>LI </a:t>
            </a:r>
            <a:r>
              <a:rPr lang="zh-CN" altLang="en-US" sz="1800" b="0" dirty="0">
                <a:effectLst/>
                <a:latin typeface="+mn-lt"/>
              </a:rPr>
              <a:t>＞地址：五街</a:t>
            </a:r>
            <a:r>
              <a:rPr lang="en-US" altLang="zh-CN" sz="1800" b="0" dirty="0">
                <a:effectLst/>
                <a:latin typeface="+mn-lt"/>
              </a:rPr>
              <a:t>1234</a:t>
            </a:r>
            <a:r>
              <a:rPr lang="zh-CN" altLang="en-US" sz="1800" b="0" dirty="0">
                <a:effectLst/>
                <a:latin typeface="+mn-lt"/>
              </a:rPr>
              <a:t>号＜</a:t>
            </a:r>
            <a:r>
              <a:rPr lang="en-US" altLang="zh-CN" sz="1800" b="0" dirty="0">
                <a:effectLst/>
                <a:latin typeface="+mn-lt"/>
              </a:rPr>
              <a:t>/LI</a:t>
            </a:r>
            <a:r>
              <a:rPr lang="zh-CN" altLang="en-US" sz="1800" b="0" dirty="0">
                <a:effectLst/>
                <a:latin typeface="+mn-lt"/>
              </a:rPr>
              <a:t>＞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1800" b="0" dirty="0">
                <a:effectLst/>
                <a:latin typeface="+mn-lt"/>
              </a:rPr>
              <a:t>      ＜</a:t>
            </a:r>
            <a:r>
              <a:rPr lang="en-US" altLang="zh-CN" sz="1800" b="0" dirty="0">
                <a:effectLst/>
                <a:latin typeface="+mn-lt"/>
              </a:rPr>
              <a:t>LI </a:t>
            </a:r>
            <a:r>
              <a:rPr lang="zh-CN" altLang="en-US" sz="1800" b="0" dirty="0">
                <a:effectLst/>
                <a:latin typeface="+mn-lt"/>
              </a:rPr>
              <a:t>＞城市：北京市＜</a:t>
            </a:r>
            <a:r>
              <a:rPr lang="en-US" altLang="zh-CN" sz="1800" b="0" dirty="0">
                <a:effectLst/>
                <a:latin typeface="+mn-lt"/>
              </a:rPr>
              <a:t>/LI</a:t>
            </a:r>
            <a:r>
              <a:rPr lang="zh-CN" altLang="en-US" sz="1800" b="0" dirty="0">
                <a:effectLst/>
                <a:latin typeface="+mn-lt"/>
              </a:rPr>
              <a:t>＞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1800" b="0" dirty="0">
                <a:effectLst/>
                <a:latin typeface="+mn-lt"/>
              </a:rPr>
              <a:t>      ＜</a:t>
            </a:r>
            <a:r>
              <a:rPr lang="en-US" altLang="zh-CN" sz="1800" b="0" dirty="0">
                <a:effectLst/>
                <a:latin typeface="+mn-lt"/>
              </a:rPr>
              <a:t>LI</a:t>
            </a:r>
            <a:r>
              <a:rPr lang="zh-CN" altLang="en-US" sz="1800" b="0" dirty="0">
                <a:effectLst/>
                <a:latin typeface="+mn-lt"/>
              </a:rPr>
              <a:t>＞省份：北京＜</a:t>
            </a:r>
            <a:r>
              <a:rPr lang="en-US" altLang="zh-CN" sz="1800" b="0" dirty="0">
                <a:effectLst/>
                <a:latin typeface="+mn-lt"/>
              </a:rPr>
              <a:t>/LI</a:t>
            </a:r>
            <a:r>
              <a:rPr lang="zh-CN" altLang="en-US" sz="1800" b="0" dirty="0">
                <a:effectLst/>
                <a:latin typeface="+mn-lt"/>
              </a:rPr>
              <a:t>＞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1800" b="0" dirty="0">
                <a:effectLst/>
                <a:latin typeface="+mn-lt"/>
              </a:rPr>
              <a:t>    ＜</a:t>
            </a:r>
            <a:r>
              <a:rPr lang="en-US" altLang="zh-CN" sz="1800" b="0" dirty="0">
                <a:effectLst/>
                <a:latin typeface="+mn-lt"/>
              </a:rPr>
              <a:t>/UL</a:t>
            </a:r>
            <a:r>
              <a:rPr lang="zh-CN" altLang="en-US" sz="1800" b="0" dirty="0">
                <a:effectLst/>
                <a:latin typeface="+mn-lt"/>
              </a:rPr>
              <a:t>＞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1800" b="0" dirty="0">
                <a:effectLst/>
                <a:latin typeface="+mn-lt"/>
              </a:rPr>
              <a:t>    ＜</a:t>
            </a:r>
            <a:r>
              <a:rPr lang="en-US" altLang="zh-CN" sz="1800" b="0" dirty="0">
                <a:effectLst/>
                <a:latin typeface="+mn-lt"/>
              </a:rPr>
              <a:t>UL</a:t>
            </a:r>
            <a:r>
              <a:rPr lang="zh-CN" altLang="en-US" sz="1800" b="0" dirty="0">
                <a:effectLst/>
                <a:latin typeface="+mn-lt"/>
              </a:rPr>
              <a:t>＞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CN" sz="1800" dirty="0">
                <a:latin typeface="+mn-lt"/>
              </a:rPr>
              <a:t>        …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1800" b="0" dirty="0">
                <a:effectLst/>
                <a:latin typeface="+mn-lt"/>
              </a:rPr>
              <a:t>    ＜</a:t>
            </a:r>
            <a:r>
              <a:rPr lang="en-US" altLang="zh-CN" sz="1800" b="0" dirty="0">
                <a:effectLst/>
                <a:latin typeface="+mn-lt"/>
              </a:rPr>
              <a:t>/UL</a:t>
            </a:r>
            <a:r>
              <a:rPr lang="zh-CN" altLang="en-US" sz="1800" b="0" dirty="0">
                <a:effectLst/>
                <a:latin typeface="+mn-lt"/>
              </a:rPr>
              <a:t>＞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1800" b="0" dirty="0">
                <a:effectLst/>
                <a:latin typeface="+mn-lt"/>
              </a:rPr>
              <a:t>＜</a:t>
            </a:r>
            <a:r>
              <a:rPr lang="en-US" altLang="zh-CN" sz="1800" b="0" dirty="0">
                <a:effectLst/>
                <a:latin typeface="+mn-lt"/>
              </a:rPr>
              <a:t>/UL</a:t>
            </a:r>
            <a:r>
              <a:rPr lang="zh-CN" altLang="en-US" sz="1800" b="0" dirty="0">
                <a:effectLst/>
                <a:latin typeface="+mn-lt"/>
              </a:rPr>
              <a:t>＞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D17F760-05B4-43E9-A38A-3371973D9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338761"/>
            <a:ext cx="4267200" cy="6262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kumimoji="1" lang="en-US" altLang="zh-CN" sz="1800" dirty="0">
                <a:latin typeface="+mn-lt"/>
                <a:ea typeface="+mn-ea"/>
              </a:rPr>
              <a:t>&lt;!-</a:t>
            </a:r>
            <a:r>
              <a:rPr kumimoji="1" lang="zh-CN" altLang="en-US" sz="1800" dirty="0">
                <a:solidFill>
                  <a:srgbClr val="0000FF"/>
                </a:solidFill>
                <a:latin typeface="+mn-lt"/>
                <a:ea typeface="+mn-ea"/>
              </a:rPr>
              <a:t>显示客户信息的</a:t>
            </a:r>
            <a:r>
              <a:rPr kumimoji="1" lang="en-US" altLang="zh-CN" sz="1800" dirty="0">
                <a:solidFill>
                  <a:srgbClr val="0000FF"/>
                </a:solidFill>
                <a:latin typeface="+mn-lt"/>
                <a:ea typeface="+mn-ea"/>
              </a:rPr>
              <a:t>XML</a:t>
            </a:r>
            <a:r>
              <a:rPr kumimoji="1" lang="zh-CN" altLang="en-US" sz="1800" dirty="0">
                <a:solidFill>
                  <a:srgbClr val="0000FF"/>
                </a:solidFill>
                <a:latin typeface="+mn-lt"/>
                <a:ea typeface="+mn-ea"/>
              </a:rPr>
              <a:t>程序</a:t>
            </a:r>
            <a:r>
              <a:rPr kumimoji="1" lang="en-US" altLang="zh-CN" sz="1800" dirty="0">
                <a:latin typeface="+mn-lt"/>
                <a:ea typeface="+mn-ea"/>
              </a:rPr>
              <a:t>--&gt;</a:t>
            </a:r>
            <a:endParaRPr lang="en-US" altLang="zh-CN" sz="1800" b="0" dirty="0">
              <a:effectLst/>
              <a:latin typeface="+mn-lt"/>
              <a:ea typeface="+mn-ea"/>
            </a:endParaRPr>
          </a:p>
          <a:p>
            <a:pPr>
              <a:spcBef>
                <a:spcPct val="20000"/>
              </a:spcBef>
            </a:pPr>
            <a:r>
              <a:rPr lang="zh-CN" altLang="en-US" sz="1800" b="0" dirty="0">
                <a:effectLst/>
                <a:latin typeface="+mn-lt"/>
                <a:ea typeface="+mn-ea"/>
              </a:rPr>
              <a:t>＜联系人列表＞</a:t>
            </a:r>
          </a:p>
          <a:p>
            <a:pPr>
              <a:spcBef>
                <a:spcPct val="20000"/>
              </a:spcBef>
            </a:pPr>
            <a:r>
              <a:rPr lang="zh-CN" altLang="en-US" sz="1800" b="0" dirty="0">
                <a:effectLst/>
                <a:latin typeface="+mn-lt"/>
                <a:ea typeface="+mn-ea"/>
              </a:rPr>
              <a:t>   ＜联系人＞</a:t>
            </a:r>
          </a:p>
          <a:p>
            <a:pPr>
              <a:spcBef>
                <a:spcPct val="20000"/>
              </a:spcBef>
            </a:pPr>
            <a:r>
              <a:rPr lang="zh-CN" altLang="en-US" sz="1800" b="0" dirty="0">
                <a:effectLst/>
                <a:latin typeface="+mn-lt"/>
                <a:ea typeface="+mn-ea"/>
              </a:rPr>
              <a:t>       ＜姓名＞张三＜</a:t>
            </a:r>
            <a:r>
              <a:rPr lang="en-US" altLang="zh-CN" sz="1800" b="0" dirty="0">
                <a:effectLst/>
                <a:latin typeface="+mn-lt"/>
                <a:ea typeface="+mn-ea"/>
              </a:rPr>
              <a:t>/</a:t>
            </a:r>
            <a:r>
              <a:rPr lang="zh-CN" altLang="en-US" sz="1800" b="0" dirty="0">
                <a:effectLst/>
                <a:latin typeface="+mn-lt"/>
                <a:ea typeface="+mn-ea"/>
              </a:rPr>
              <a:t>姓名＞</a:t>
            </a:r>
          </a:p>
          <a:p>
            <a:pPr>
              <a:spcBef>
                <a:spcPct val="20000"/>
              </a:spcBef>
            </a:pPr>
            <a:r>
              <a:rPr lang="zh-CN" altLang="en-US" sz="1800" b="0" dirty="0">
                <a:effectLst/>
                <a:latin typeface="+mn-lt"/>
                <a:ea typeface="+mn-ea"/>
              </a:rPr>
              <a:t>       ＜</a:t>
            </a:r>
            <a:r>
              <a:rPr lang="en-US" altLang="zh-CN" sz="1800" b="0" dirty="0">
                <a:effectLst/>
                <a:latin typeface="+mn-lt"/>
                <a:ea typeface="+mn-ea"/>
              </a:rPr>
              <a:t>ID</a:t>
            </a:r>
            <a:r>
              <a:rPr lang="zh-CN" altLang="en-US" sz="1800" b="0" dirty="0">
                <a:effectLst/>
                <a:latin typeface="+mn-lt"/>
                <a:ea typeface="+mn-ea"/>
              </a:rPr>
              <a:t>＞</a:t>
            </a:r>
            <a:r>
              <a:rPr lang="en-US" altLang="zh-CN" sz="1800" b="0" dirty="0">
                <a:effectLst/>
                <a:latin typeface="+mn-lt"/>
                <a:ea typeface="+mn-ea"/>
              </a:rPr>
              <a:t>001</a:t>
            </a:r>
            <a:r>
              <a:rPr lang="zh-CN" altLang="en-US" sz="1800" b="0" dirty="0">
                <a:effectLst/>
                <a:latin typeface="+mn-lt"/>
                <a:ea typeface="+mn-ea"/>
              </a:rPr>
              <a:t>＜</a:t>
            </a:r>
            <a:r>
              <a:rPr lang="en-US" altLang="zh-CN" sz="1800" b="0" dirty="0">
                <a:effectLst/>
                <a:latin typeface="+mn-lt"/>
                <a:ea typeface="+mn-ea"/>
              </a:rPr>
              <a:t>/ID</a:t>
            </a:r>
            <a:r>
              <a:rPr lang="zh-CN" altLang="en-US" sz="1800" b="0" dirty="0">
                <a:effectLst/>
                <a:latin typeface="+mn-lt"/>
                <a:ea typeface="+mn-ea"/>
              </a:rPr>
              <a:t>＞</a:t>
            </a:r>
          </a:p>
          <a:p>
            <a:pPr>
              <a:spcBef>
                <a:spcPct val="20000"/>
              </a:spcBef>
            </a:pPr>
            <a:r>
              <a:rPr lang="zh-CN" altLang="en-US" sz="1800" b="0" dirty="0">
                <a:effectLst/>
                <a:latin typeface="+mn-lt"/>
                <a:ea typeface="+mn-ea"/>
              </a:rPr>
              <a:t>       ＜公司＞</a:t>
            </a:r>
            <a:r>
              <a:rPr lang="en-US" altLang="zh-CN" sz="1800" b="0" dirty="0">
                <a:effectLst/>
                <a:latin typeface="+mn-lt"/>
                <a:ea typeface="+mn-ea"/>
              </a:rPr>
              <a:t>A</a:t>
            </a:r>
            <a:r>
              <a:rPr lang="zh-CN" altLang="en-US" sz="1800" b="0" dirty="0">
                <a:effectLst/>
                <a:latin typeface="+mn-lt"/>
                <a:ea typeface="+mn-ea"/>
              </a:rPr>
              <a:t>公司＜</a:t>
            </a:r>
            <a:r>
              <a:rPr lang="en-US" altLang="zh-CN" sz="1800" b="0" dirty="0">
                <a:effectLst/>
                <a:latin typeface="+mn-lt"/>
                <a:ea typeface="+mn-ea"/>
              </a:rPr>
              <a:t>/</a:t>
            </a:r>
            <a:r>
              <a:rPr lang="zh-CN" altLang="en-US" sz="1800" b="0" dirty="0">
                <a:effectLst/>
                <a:latin typeface="+mn-lt"/>
                <a:ea typeface="+mn-ea"/>
              </a:rPr>
              <a:t>公司＞</a:t>
            </a:r>
          </a:p>
          <a:p>
            <a:pPr>
              <a:spcBef>
                <a:spcPct val="20000"/>
              </a:spcBef>
            </a:pPr>
            <a:r>
              <a:rPr lang="zh-CN" altLang="en-US" sz="1800" b="0" dirty="0">
                <a:effectLst/>
                <a:latin typeface="+mn-lt"/>
                <a:ea typeface="+mn-ea"/>
              </a:rPr>
              <a:t>       ＜</a:t>
            </a:r>
            <a:r>
              <a:rPr lang="en-US" altLang="zh-CN" sz="1800" b="0" dirty="0">
                <a:effectLst/>
                <a:latin typeface="+mn-lt"/>
                <a:ea typeface="+mn-ea"/>
              </a:rPr>
              <a:t>EMAIL</a:t>
            </a:r>
            <a:r>
              <a:rPr lang="zh-CN" altLang="en-US" sz="1800" b="0" dirty="0">
                <a:effectLst/>
                <a:latin typeface="+mn-lt"/>
                <a:ea typeface="+mn-ea"/>
              </a:rPr>
              <a:t>＞</a:t>
            </a:r>
            <a:r>
              <a:rPr lang="en-US" altLang="zh-CN" sz="1800" b="0" dirty="0" err="1">
                <a:effectLst/>
                <a:latin typeface="+mn-lt"/>
                <a:ea typeface="+mn-ea"/>
              </a:rPr>
              <a:t>zhang</a:t>
            </a:r>
            <a:r>
              <a:rPr lang="zh-CN" altLang="en-US" sz="1800" b="0" dirty="0">
                <a:effectLst/>
                <a:latin typeface="+mn-lt"/>
                <a:ea typeface="+mn-ea"/>
              </a:rPr>
              <a:t>＠</a:t>
            </a:r>
            <a:r>
              <a:rPr lang="en-US" altLang="zh-CN" sz="1800" b="0" dirty="0" err="1">
                <a:effectLst/>
                <a:latin typeface="+mn-lt"/>
                <a:ea typeface="+mn-ea"/>
              </a:rPr>
              <a:t>aaa</a:t>
            </a:r>
            <a:r>
              <a:rPr lang="zh-CN" altLang="en-US" sz="1800" b="0" dirty="0">
                <a:effectLst/>
                <a:latin typeface="+mn-lt"/>
                <a:ea typeface="+mn-ea"/>
              </a:rPr>
              <a:t>．</a:t>
            </a:r>
            <a:r>
              <a:rPr lang="en-US" altLang="zh-CN" sz="1800" b="0" dirty="0">
                <a:effectLst/>
                <a:latin typeface="+mn-lt"/>
                <a:ea typeface="+mn-ea"/>
              </a:rPr>
              <a:t>com</a:t>
            </a:r>
            <a:r>
              <a:rPr lang="zh-CN" altLang="en-US" sz="1800" b="0" dirty="0">
                <a:effectLst/>
                <a:latin typeface="+mn-lt"/>
                <a:ea typeface="+mn-ea"/>
              </a:rPr>
              <a:t>＜</a:t>
            </a:r>
            <a:r>
              <a:rPr lang="en-US" altLang="zh-CN" sz="1800" b="0" dirty="0">
                <a:effectLst/>
                <a:latin typeface="+mn-lt"/>
                <a:ea typeface="+mn-ea"/>
              </a:rPr>
              <a:t>/EMAIL</a:t>
            </a:r>
            <a:r>
              <a:rPr lang="zh-CN" altLang="en-US" sz="1800" b="0" dirty="0">
                <a:effectLst/>
                <a:latin typeface="+mn-lt"/>
                <a:ea typeface="+mn-ea"/>
              </a:rPr>
              <a:t>＞</a:t>
            </a:r>
          </a:p>
          <a:p>
            <a:pPr>
              <a:spcBef>
                <a:spcPct val="20000"/>
              </a:spcBef>
            </a:pPr>
            <a:r>
              <a:rPr lang="zh-CN" altLang="en-US" sz="1800" b="0" dirty="0">
                <a:effectLst/>
                <a:latin typeface="+mn-lt"/>
                <a:ea typeface="+mn-ea"/>
              </a:rPr>
              <a:t>       ＜电话＞</a:t>
            </a:r>
            <a:r>
              <a:rPr lang="en-US" altLang="zh-CN" sz="1800" b="0" dirty="0">
                <a:effectLst/>
                <a:latin typeface="+mn-lt"/>
                <a:ea typeface="+mn-ea"/>
              </a:rPr>
              <a:t>(010)62345678</a:t>
            </a:r>
            <a:r>
              <a:rPr lang="zh-CN" altLang="en-US" sz="1800" b="0" dirty="0">
                <a:effectLst/>
                <a:latin typeface="+mn-lt"/>
                <a:ea typeface="+mn-ea"/>
              </a:rPr>
              <a:t>＜</a:t>
            </a:r>
            <a:r>
              <a:rPr lang="en-US" altLang="zh-CN" sz="1800" b="0" dirty="0">
                <a:effectLst/>
                <a:latin typeface="+mn-lt"/>
                <a:ea typeface="+mn-ea"/>
              </a:rPr>
              <a:t>/</a:t>
            </a:r>
            <a:r>
              <a:rPr lang="zh-CN" altLang="en-US" sz="1800" b="0" dirty="0">
                <a:effectLst/>
                <a:latin typeface="+mn-lt"/>
                <a:ea typeface="+mn-ea"/>
              </a:rPr>
              <a:t>电话＞</a:t>
            </a:r>
          </a:p>
          <a:p>
            <a:pPr>
              <a:spcBef>
                <a:spcPct val="20000"/>
              </a:spcBef>
            </a:pPr>
            <a:r>
              <a:rPr lang="zh-CN" altLang="en-US" sz="1800" b="0" dirty="0">
                <a:effectLst/>
                <a:latin typeface="+mn-lt"/>
                <a:ea typeface="+mn-ea"/>
              </a:rPr>
              <a:t>       ＜地址＞</a:t>
            </a:r>
          </a:p>
          <a:p>
            <a:pPr>
              <a:spcBef>
                <a:spcPct val="20000"/>
              </a:spcBef>
            </a:pPr>
            <a:r>
              <a:rPr lang="zh-CN" altLang="en-US" sz="1800" b="0" dirty="0">
                <a:effectLst/>
                <a:latin typeface="+mn-lt"/>
                <a:ea typeface="+mn-ea"/>
              </a:rPr>
              <a:t>           ＜街道＞五街</a:t>
            </a:r>
            <a:r>
              <a:rPr lang="en-US" altLang="zh-CN" sz="1800" b="0" dirty="0">
                <a:effectLst/>
                <a:latin typeface="+mn-lt"/>
                <a:ea typeface="+mn-ea"/>
              </a:rPr>
              <a:t>1234</a:t>
            </a:r>
            <a:r>
              <a:rPr lang="zh-CN" altLang="en-US" sz="1800" b="0" dirty="0">
                <a:effectLst/>
                <a:latin typeface="+mn-lt"/>
                <a:ea typeface="+mn-ea"/>
              </a:rPr>
              <a:t>号＜</a:t>
            </a:r>
            <a:r>
              <a:rPr lang="en-US" altLang="zh-CN" sz="1800" b="0" dirty="0">
                <a:effectLst/>
                <a:latin typeface="+mn-lt"/>
                <a:ea typeface="+mn-ea"/>
              </a:rPr>
              <a:t>/</a:t>
            </a:r>
            <a:r>
              <a:rPr lang="zh-CN" altLang="en-US" sz="1800" b="0" dirty="0">
                <a:effectLst/>
                <a:latin typeface="+mn-lt"/>
                <a:ea typeface="+mn-ea"/>
              </a:rPr>
              <a:t>街道＞</a:t>
            </a:r>
          </a:p>
          <a:p>
            <a:pPr>
              <a:spcBef>
                <a:spcPct val="20000"/>
              </a:spcBef>
            </a:pPr>
            <a:r>
              <a:rPr lang="zh-CN" altLang="en-US" sz="1800" b="0" dirty="0">
                <a:effectLst/>
                <a:latin typeface="+mn-lt"/>
                <a:ea typeface="+mn-ea"/>
              </a:rPr>
              <a:t>           ＜城市＞北京市＜</a:t>
            </a:r>
            <a:r>
              <a:rPr lang="en-US" altLang="zh-CN" sz="1800" b="0" dirty="0">
                <a:effectLst/>
                <a:latin typeface="+mn-lt"/>
                <a:ea typeface="+mn-ea"/>
              </a:rPr>
              <a:t>/</a:t>
            </a:r>
            <a:r>
              <a:rPr lang="zh-CN" altLang="en-US" sz="1800" b="0" dirty="0">
                <a:effectLst/>
                <a:latin typeface="+mn-lt"/>
                <a:ea typeface="+mn-ea"/>
              </a:rPr>
              <a:t>城市＞</a:t>
            </a:r>
          </a:p>
          <a:p>
            <a:pPr>
              <a:spcBef>
                <a:spcPct val="20000"/>
              </a:spcBef>
            </a:pPr>
            <a:r>
              <a:rPr lang="zh-CN" altLang="en-US" sz="1800" b="0" dirty="0">
                <a:effectLst/>
                <a:latin typeface="+mn-lt"/>
                <a:ea typeface="+mn-ea"/>
              </a:rPr>
              <a:t>           ＜省份＞北京＜</a:t>
            </a:r>
            <a:r>
              <a:rPr lang="en-US" altLang="zh-CN" sz="1800" b="0" dirty="0">
                <a:effectLst/>
                <a:latin typeface="+mn-lt"/>
                <a:ea typeface="+mn-ea"/>
              </a:rPr>
              <a:t>/</a:t>
            </a:r>
            <a:r>
              <a:rPr lang="zh-CN" altLang="en-US" sz="1800" b="0" dirty="0">
                <a:effectLst/>
                <a:latin typeface="+mn-lt"/>
                <a:ea typeface="+mn-ea"/>
              </a:rPr>
              <a:t>省份＞</a:t>
            </a:r>
          </a:p>
          <a:p>
            <a:pPr>
              <a:spcBef>
                <a:spcPct val="20000"/>
              </a:spcBef>
            </a:pPr>
            <a:r>
              <a:rPr lang="zh-CN" altLang="en-US" sz="1800" b="0" dirty="0">
                <a:effectLst/>
                <a:latin typeface="+mn-lt"/>
                <a:ea typeface="+mn-ea"/>
              </a:rPr>
              <a:t>       ＜</a:t>
            </a:r>
            <a:r>
              <a:rPr lang="en-US" altLang="zh-CN" sz="1800" b="0" dirty="0">
                <a:effectLst/>
                <a:latin typeface="+mn-lt"/>
                <a:ea typeface="+mn-ea"/>
              </a:rPr>
              <a:t>/</a:t>
            </a:r>
            <a:r>
              <a:rPr lang="zh-CN" altLang="en-US" sz="1800" b="0" dirty="0">
                <a:effectLst/>
                <a:latin typeface="+mn-lt"/>
                <a:ea typeface="+mn-ea"/>
              </a:rPr>
              <a:t>地址＞</a:t>
            </a:r>
          </a:p>
          <a:p>
            <a:pPr>
              <a:spcBef>
                <a:spcPct val="20000"/>
              </a:spcBef>
            </a:pPr>
            <a:r>
              <a:rPr lang="zh-CN" altLang="en-US" sz="1800" b="0" dirty="0">
                <a:effectLst/>
                <a:latin typeface="+mn-lt"/>
                <a:ea typeface="+mn-ea"/>
              </a:rPr>
              <a:t>   ＜</a:t>
            </a:r>
            <a:r>
              <a:rPr lang="en-US" altLang="zh-CN" sz="1800" b="0" dirty="0">
                <a:effectLst/>
                <a:latin typeface="+mn-lt"/>
                <a:ea typeface="+mn-ea"/>
              </a:rPr>
              <a:t>/</a:t>
            </a:r>
            <a:r>
              <a:rPr lang="zh-CN" altLang="en-US" sz="1800" b="0" dirty="0">
                <a:effectLst/>
                <a:latin typeface="+mn-lt"/>
                <a:ea typeface="+mn-ea"/>
              </a:rPr>
              <a:t>联系人＞</a:t>
            </a:r>
          </a:p>
          <a:p>
            <a:pPr>
              <a:spcBef>
                <a:spcPct val="20000"/>
              </a:spcBef>
            </a:pPr>
            <a:r>
              <a:rPr lang="zh-CN" altLang="en-US" sz="1800" b="0" dirty="0">
                <a:effectLst/>
                <a:latin typeface="+mn-lt"/>
                <a:ea typeface="+mn-ea"/>
              </a:rPr>
              <a:t>   ＜联系人＞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1800" b="0" dirty="0">
                <a:effectLst/>
                <a:latin typeface="+mn-lt"/>
                <a:ea typeface="+mn-ea"/>
              </a:rPr>
              <a:t>     </a:t>
            </a:r>
            <a:r>
              <a:rPr lang="en-US" altLang="zh-CN" sz="1800" b="0" dirty="0">
                <a:effectLst/>
                <a:latin typeface="+mn-lt"/>
                <a:ea typeface="+mn-ea"/>
              </a:rPr>
              <a:t>…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CN" sz="1800" dirty="0">
                <a:latin typeface="+mn-lt"/>
                <a:ea typeface="+mn-ea"/>
              </a:rPr>
              <a:t>   </a:t>
            </a:r>
            <a:r>
              <a:rPr lang="zh-CN" altLang="en-US" sz="1800" b="0" dirty="0">
                <a:effectLst/>
                <a:latin typeface="+mn-lt"/>
                <a:ea typeface="+mn-ea"/>
              </a:rPr>
              <a:t>＜</a:t>
            </a:r>
            <a:r>
              <a:rPr lang="en-US" altLang="zh-CN" sz="1800" b="0" dirty="0">
                <a:effectLst/>
                <a:latin typeface="+mn-lt"/>
                <a:ea typeface="+mn-ea"/>
              </a:rPr>
              <a:t>/</a:t>
            </a:r>
            <a:r>
              <a:rPr lang="zh-CN" altLang="en-US" sz="1800" b="0" dirty="0">
                <a:effectLst/>
                <a:latin typeface="+mn-lt"/>
                <a:ea typeface="+mn-ea"/>
              </a:rPr>
              <a:t>联系人＞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1800" b="0" dirty="0">
                <a:effectLst/>
                <a:latin typeface="+mn-lt"/>
                <a:ea typeface="+mn-ea"/>
              </a:rPr>
              <a:t>＜</a:t>
            </a:r>
            <a:r>
              <a:rPr lang="en-US" altLang="zh-CN" sz="1800" b="0" dirty="0">
                <a:effectLst/>
                <a:latin typeface="+mn-lt"/>
                <a:ea typeface="+mn-ea"/>
              </a:rPr>
              <a:t>/</a:t>
            </a:r>
            <a:r>
              <a:rPr lang="zh-CN" altLang="en-US" sz="1800" b="0" dirty="0">
                <a:effectLst/>
                <a:latin typeface="+mn-lt"/>
                <a:ea typeface="+mn-ea"/>
              </a:rPr>
              <a:t>联系人列表＞</a:t>
            </a:r>
          </a:p>
        </p:txBody>
      </p:sp>
    </p:spTree>
    <p:extLst>
      <p:ext uri="{BB962C8B-B14F-4D97-AF65-F5344CB8AC3E}">
        <p14:creationId xmlns:p14="http://schemas.microsoft.com/office/powerpoint/2010/main" val="286229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dirty="0"/>
              <a:t>XML</a:t>
            </a:r>
            <a:r>
              <a:rPr lang="zh-CN" altLang="en-US" dirty="0"/>
              <a:t>简介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106</a:t>
            </a:fld>
            <a:endParaRPr lang="en-US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6529F10-3784-4878-8508-DD73547DDD02}"/>
              </a:ext>
            </a:extLst>
          </p:cNvPr>
          <p:cNvSpPr/>
          <p:nvPr/>
        </p:nvSpPr>
        <p:spPr>
          <a:xfrm>
            <a:off x="2706243" y="1447912"/>
            <a:ext cx="4203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表 </a:t>
            </a:r>
            <a:r>
              <a:rPr lang="en-US" altLang="zh-CN" sz="2400" dirty="0"/>
              <a:t>HTML</a:t>
            </a:r>
            <a:r>
              <a:rPr lang="zh-CN" altLang="en-US" sz="2400" dirty="0"/>
              <a:t>与</a:t>
            </a:r>
            <a:r>
              <a:rPr lang="en-US" altLang="zh-CN" sz="2400" dirty="0"/>
              <a:t>XML</a:t>
            </a:r>
            <a:r>
              <a:rPr lang="zh-CN" altLang="en-US" sz="2400" dirty="0"/>
              <a:t>的不同点比较</a:t>
            </a:r>
          </a:p>
        </p:txBody>
      </p:sp>
      <p:graphicFrame>
        <p:nvGraphicFramePr>
          <p:cNvPr id="10" name="Group 241">
            <a:extLst>
              <a:ext uri="{FF2B5EF4-FFF2-40B4-BE49-F238E27FC236}">
                <a16:creationId xmlns:a16="http://schemas.microsoft.com/office/drawing/2014/main" id="{B0F0F66C-2D8B-4559-871D-2B898B2230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8532790"/>
              </p:ext>
            </p:extLst>
          </p:nvPr>
        </p:nvGraphicFramePr>
        <p:xfrm>
          <a:off x="740253" y="1947033"/>
          <a:ext cx="7657143" cy="4653792"/>
        </p:xfrm>
        <a:graphic>
          <a:graphicData uri="http://schemas.openxmlformats.org/drawingml/2006/table">
            <a:tbl>
              <a:tblPr/>
              <a:tblGrid>
                <a:gridCol w="2142190">
                  <a:extLst>
                    <a:ext uri="{9D8B030D-6E8A-4147-A177-3AD203B41FA5}">
                      <a16:colId xmlns:a16="http://schemas.microsoft.com/office/drawing/2014/main" val="1865665278"/>
                    </a:ext>
                  </a:extLst>
                </a:gridCol>
                <a:gridCol w="2633645">
                  <a:extLst>
                    <a:ext uri="{9D8B030D-6E8A-4147-A177-3AD203B41FA5}">
                      <a16:colId xmlns:a16="http://schemas.microsoft.com/office/drawing/2014/main" val="3117028034"/>
                    </a:ext>
                  </a:extLst>
                </a:gridCol>
                <a:gridCol w="2881308">
                  <a:extLst>
                    <a:ext uri="{9D8B030D-6E8A-4147-A177-3AD203B41FA5}">
                      <a16:colId xmlns:a16="http://schemas.microsoft.com/office/drawing/2014/main" val="2970687242"/>
                    </a:ext>
                  </a:extLst>
                </a:gridCol>
              </a:tblGrid>
              <a:tr h="447552">
                <a:tc>
                  <a:txBody>
                    <a:bodyPr/>
                    <a:lstStyle>
                      <a:lvl1pPr marL="469900" indent="-469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908050" indent="-4365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304925" indent="-3952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比较内容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908050" indent="-4365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304925" indent="-3952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HTML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908050" indent="-4365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304925" indent="-3952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XML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14364"/>
                  </a:ext>
                </a:extLst>
              </a:tr>
              <a:tr h="334963">
                <a:tc>
                  <a:txBody>
                    <a:bodyPr/>
                    <a:lstStyle>
                      <a:lvl1pPr marL="469900" indent="-469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908050" indent="-4365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304925" indent="-3952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可扩展性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908050" indent="-4365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304925" indent="-3952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不具有扩展性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908050" indent="-4365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304925" indent="-3952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是元标记语言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可用于定义新的标记语言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247207"/>
                  </a:ext>
                </a:extLst>
              </a:tr>
              <a:tr h="331788">
                <a:tc>
                  <a:txBody>
                    <a:bodyPr/>
                    <a:lstStyle>
                      <a:lvl1pPr marL="469900" indent="-469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908050" indent="-4365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304925" indent="-3952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侧重点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908050" indent="-4365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304925" indent="-3952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侧重于如何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表现信息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908050" indent="-4365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304925" indent="-3952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侧重于如何结构化地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描述信息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465873"/>
                  </a:ext>
                </a:extLst>
              </a:tr>
              <a:tr h="549275">
                <a:tc>
                  <a:txBody>
                    <a:bodyPr/>
                    <a:lstStyle>
                      <a:lvl1pPr marL="469900" indent="-469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908050" indent="-4365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304925" indent="-3952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语法要求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908050" indent="-4365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304925" indent="-3952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不要求标记的嵌套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配对等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不要求标识之间具有一定的顺序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908050" indent="-4365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304925" indent="-3952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严格要求嵌套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配对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并遵循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DTD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的树形结构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794047"/>
                  </a:ext>
                </a:extLst>
              </a:tr>
              <a:tr h="333375">
                <a:tc>
                  <a:txBody>
                    <a:bodyPr/>
                    <a:lstStyle>
                      <a:lvl1pPr marL="469900" indent="-469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908050" indent="-4365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304925" indent="-3952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可读性及可维护性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908050" indent="-4365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304925" indent="-3952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难于阅读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维护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908050" indent="-4365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304925" indent="-3952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结构清晰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便于阅读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维护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451575"/>
                  </a:ext>
                </a:extLst>
              </a:tr>
              <a:tr h="549275">
                <a:tc>
                  <a:txBody>
                    <a:bodyPr/>
                    <a:lstStyle>
                      <a:lvl1pPr marL="469900" indent="-469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908050" indent="-4365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304925" indent="-3952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数据和显示的关系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908050" indent="-4365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304925" indent="-3952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内容描述与显示方式整合为一体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908050" indent="-4365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304925" indent="-3952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内容描述与显示方式相分离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160407"/>
                  </a:ext>
                </a:extLst>
              </a:tr>
              <a:tr h="333375">
                <a:tc>
                  <a:txBody>
                    <a:bodyPr/>
                    <a:lstStyle>
                      <a:lvl1pPr marL="469900" indent="-469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908050" indent="-4365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304925" indent="-3952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与数据库的关系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908050" indent="-4365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304925" indent="-3952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没有直接联系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908050" indent="-4365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304925" indent="-3952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与关系型和层状数据库均可对应和转换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408149"/>
                  </a:ext>
                </a:extLst>
              </a:tr>
              <a:tr h="296863">
                <a:tc>
                  <a:txBody>
                    <a:bodyPr/>
                    <a:lstStyle>
                      <a:lvl1pPr marL="469900" indent="-469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908050" indent="-4365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304925" indent="-3952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大小写敏感性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908050" indent="-4365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304925" indent="-3952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大小写不区分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908050" indent="-4365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304925" indent="-3952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大小写区分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063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2421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dirty="0"/>
              <a:t>XML</a:t>
            </a:r>
            <a:r>
              <a:rPr lang="zh-CN" altLang="en-US" dirty="0"/>
              <a:t>简介</a:t>
            </a:r>
            <a:r>
              <a:rPr lang="en-US" altLang="zh-CN" dirty="0"/>
              <a:t>—XML</a:t>
            </a:r>
            <a:r>
              <a:rPr lang="zh-CN" altLang="en-US" dirty="0"/>
              <a:t>特点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107</a:t>
            </a:fld>
            <a:endParaRPr lang="en-US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6605EA2-3727-4982-A98C-4E69A6C242DD}"/>
              </a:ext>
            </a:extLst>
          </p:cNvPr>
          <p:cNvSpPr/>
          <p:nvPr/>
        </p:nvSpPr>
        <p:spPr>
          <a:xfrm>
            <a:off x="974510" y="1507787"/>
            <a:ext cx="7188629" cy="2169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/>
              <a:t>每种语言的产生都能完成某些特定的功能，</a:t>
            </a:r>
            <a:r>
              <a:rPr lang="en-US" altLang="zh-CN" sz="2400" dirty="0"/>
              <a:t>XML</a:t>
            </a:r>
            <a:r>
              <a:rPr lang="zh-CN" altLang="en-US" sz="2400" dirty="0"/>
              <a:t>作为一种标记语言也不例外。</a:t>
            </a:r>
            <a:r>
              <a:rPr lang="en-US" altLang="zh-CN" sz="2400" dirty="0"/>
              <a:t>XML</a:t>
            </a:r>
            <a:r>
              <a:rPr lang="zh-CN" altLang="en-US" sz="2400" dirty="0"/>
              <a:t>最大的优势在于它能</a:t>
            </a:r>
            <a:r>
              <a:rPr lang="zh-CN" altLang="en-US" sz="2400" dirty="0">
                <a:solidFill>
                  <a:srgbClr val="0070C0"/>
                </a:solidFill>
              </a:rPr>
              <a:t>对各种编程语言编写的数据进行管理，使得在任何平台下都能通过解析器来读取</a:t>
            </a:r>
            <a:r>
              <a:rPr lang="en-US" altLang="zh-CN" sz="2400" dirty="0">
                <a:solidFill>
                  <a:srgbClr val="0070C0"/>
                </a:solidFill>
              </a:rPr>
              <a:t>XML</a:t>
            </a:r>
            <a:r>
              <a:rPr lang="zh-CN" altLang="en-US" sz="2400" dirty="0">
                <a:solidFill>
                  <a:srgbClr val="0070C0"/>
                </a:solidFill>
              </a:rPr>
              <a:t>数据</a:t>
            </a:r>
            <a:r>
              <a:rPr lang="zh-CN" altLang="en-US" sz="2400" dirty="0"/>
              <a:t>。它的优势可归纳为以下几点： </a:t>
            </a: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FF2A9973-86B7-4F31-8C09-98046A433B1A}"/>
              </a:ext>
            </a:extLst>
          </p:cNvPr>
          <p:cNvSpPr>
            <a:spLocks/>
          </p:cNvSpPr>
          <p:nvPr/>
        </p:nvSpPr>
        <p:spPr bwMode="auto">
          <a:xfrm>
            <a:off x="1067594" y="3776855"/>
            <a:ext cx="360363" cy="2519363"/>
          </a:xfrm>
          <a:prstGeom prst="leftBrace">
            <a:avLst>
              <a:gd name="adj1" fmla="val 58227"/>
              <a:gd name="adj2" fmla="val 50000"/>
            </a:avLst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0FA53F6-EDCC-4A6E-8375-680985958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3309" y="3732405"/>
            <a:ext cx="1884147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zh-CN" altLang="en-US" sz="2400" b="1" dirty="0">
                <a:latin typeface="+mn-ea"/>
                <a:ea typeface="+mn-ea"/>
              </a:rPr>
              <a:t>数据的搜索 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667E43-744B-4BE4-B42F-ECD5DAD08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7775" y="4804613"/>
            <a:ext cx="1884147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zh-CN" altLang="en-US" sz="2400" b="1" dirty="0">
                <a:latin typeface="+mn-ea"/>
                <a:ea typeface="+mn-ea"/>
              </a:rPr>
              <a:t>数据的显示 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AFF5E8-B3BA-4E58-92D5-CC77E2606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2407" y="5980305"/>
            <a:ext cx="1884147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zh-CN" altLang="en-US" sz="2400" b="1" dirty="0">
                <a:latin typeface="+mn-ea"/>
                <a:ea typeface="+mn-ea"/>
              </a:rPr>
              <a:t>数据的交换 </a:t>
            </a:r>
          </a:p>
        </p:txBody>
      </p:sp>
      <p:sp>
        <p:nvSpPr>
          <p:cNvPr id="13" name="矩形标注 54279">
            <a:extLst>
              <a:ext uri="{FF2B5EF4-FFF2-40B4-BE49-F238E27FC236}">
                <a16:creationId xmlns:a16="http://schemas.microsoft.com/office/drawing/2014/main" id="{1CA72A74-AF5A-4D55-942C-AAF93569A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6401" y="3640129"/>
            <a:ext cx="3744913" cy="648397"/>
          </a:xfrm>
          <a:prstGeom prst="wedgeRectCallout">
            <a:avLst>
              <a:gd name="adj1" fmla="val -62721"/>
              <a:gd name="adj2" fmla="val 8832"/>
            </a:avLst>
          </a:prstGeom>
          <a:solidFill>
            <a:srgbClr val="FFFF99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lIns="90000" tIns="46800" rIns="90000" bIns="4680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zh-CN" altLang="en-US" sz="1800" dirty="0">
                <a:latin typeface="+mn-ea"/>
                <a:ea typeface="+mn-ea"/>
              </a:rPr>
              <a:t>在</a:t>
            </a:r>
            <a:r>
              <a:rPr lang="en-US" altLang="zh-CN" sz="1800" dirty="0">
                <a:latin typeface="+mn-lt"/>
                <a:ea typeface="+mn-ea"/>
              </a:rPr>
              <a:t>XML</a:t>
            </a:r>
            <a:r>
              <a:rPr lang="zh-CN" altLang="en-US" sz="1800" dirty="0">
                <a:latin typeface="+mn-ea"/>
                <a:ea typeface="+mn-ea"/>
              </a:rPr>
              <a:t>中可以提取文档中任何位置的数据。 </a:t>
            </a:r>
          </a:p>
        </p:txBody>
      </p:sp>
      <p:sp>
        <p:nvSpPr>
          <p:cNvPr id="14" name="矩形标注 54280">
            <a:extLst>
              <a:ext uri="{FF2B5EF4-FFF2-40B4-BE49-F238E27FC236}">
                <a16:creationId xmlns:a16="http://schemas.microsoft.com/office/drawing/2014/main" id="{54A70F9F-E2F9-4F47-B7BA-A8DF5AE11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337" y="4424609"/>
            <a:ext cx="5113338" cy="865188"/>
          </a:xfrm>
          <a:prstGeom prst="wedgeRectCallout">
            <a:avLst>
              <a:gd name="adj1" fmla="val -60099"/>
              <a:gd name="adj2" fmla="val 28637"/>
            </a:avLst>
          </a:prstGeom>
          <a:solidFill>
            <a:srgbClr val="FFFF99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lIns="90000" tIns="46800" rIns="90000" bIns="4680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1800" dirty="0">
                <a:latin typeface="+mn-lt"/>
                <a:ea typeface="+mn-ea"/>
              </a:rPr>
              <a:t>XML</a:t>
            </a:r>
            <a:r>
              <a:rPr lang="zh-CN" altLang="en-US" sz="1800" dirty="0">
                <a:latin typeface="+mn-ea"/>
                <a:ea typeface="+mn-ea"/>
              </a:rPr>
              <a:t>将数据的结构和数据的显示形式分开，根据需要使数据呈现出多种显示方式。如</a:t>
            </a:r>
            <a:r>
              <a:rPr lang="en-US" altLang="zh-CN" sz="1800" dirty="0">
                <a:latin typeface="+mn-lt"/>
                <a:ea typeface="+mn-ea"/>
              </a:rPr>
              <a:t>HTML</a:t>
            </a:r>
            <a:r>
              <a:rPr lang="zh-CN" altLang="en-US" sz="1800" dirty="0">
                <a:latin typeface="+mn-ea"/>
                <a:ea typeface="+mn-ea"/>
              </a:rPr>
              <a:t>、</a:t>
            </a:r>
            <a:r>
              <a:rPr lang="en-US" altLang="zh-CN" sz="1800" dirty="0">
                <a:latin typeface="+mn-lt"/>
                <a:ea typeface="+mn-ea"/>
              </a:rPr>
              <a:t>PDF</a:t>
            </a:r>
            <a:r>
              <a:rPr lang="zh-CN" altLang="en-US" sz="1800" dirty="0">
                <a:latin typeface="+mn-ea"/>
                <a:ea typeface="+mn-ea"/>
              </a:rPr>
              <a:t>等格式。</a:t>
            </a:r>
          </a:p>
        </p:txBody>
      </p:sp>
      <p:sp>
        <p:nvSpPr>
          <p:cNvPr id="15" name="矩形标注 54282">
            <a:extLst>
              <a:ext uri="{FF2B5EF4-FFF2-40B4-BE49-F238E27FC236}">
                <a16:creationId xmlns:a16="http://schemas.microsoft.com/office/drawing/2014/main" id="{5FFF49C5-69E3-4629-8C3E-DE53C29BB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9493" y="5471786"/>
            <a:ext cx="5256213" cy="865187"/>
          </a:xfrm>
          <a:prstGeom prst="wedgeRectCallout">
            <a:avLst>
              <a:gd name="adj1" fmla="val -58381"/>
              <a:gd name="adj2" fmla="val 43753"/>
            </a:avLst>
          </a:prstGeom>
          <a:solidFill>
            <a:srgbClr val="FFFF99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lIns="90000" tIns="46800" rIns="90000" bIns="46800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+mn-cs"/>
              </a:defRPr>
            </a:lvl9pPr>
          </a:lstStyle>
          <a:p>
            <a:r>
              <a:rPr lang="en-US" altLang="zh-CN" sz="1800" dirty="0">
                <a:latin typeface="+mn-lt"/>
                <a:ea typeface="+mn-ea"/>
              </a:rPr>
              <a:t>XML</a:t>
            </a:r>
            <a:r>
              <a:rPr lang="zh-CN" altLang="en-US" sz="1800" dirty="0">
                <a:latin typeface="+mn-ea"/>
                <a:ea typeface="+mn-ea"/>
              </a:rPr>
              <a:t>语法简单，可以通过解析器在任何机器上解读。并可以在各种计算机平台上使用。逐渐成为一种数据交换的语言。</a:t>
            </a:r>
          </a:p>
        </p:txBody>
      </p:sp>
    </p:spTree>
    <p:extLst>
      <p:ext uri="{BB962C8B-B14F-4D97-AF65-F5344CB8AC3E}">
        <p14:creationId xmlns:p14="http://schemas.microsoft.com/office/powerpoint/2010/main" val="28461087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dirty="0"/>
              <a:t>XML</a:t>
            </a:r>
            <a:r>
              <a:rPr lang="zh-CN" altLang="en-US" dirty="0"/>
              <a:t>简介</a:t>
            </a:r>
            <a:r>
              <a:rPr lang="en-US" altLang="zh-CN" dirty="0"/>
              <a:t>—XML</a:t>
            </a:r>
            <a:r>
              <a:rPr lang="zh-CN" altLang="en-US" dirty="0"/>
              <a:t>的应用前景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108</a:t>
            </a:fld>
            <a:endParaRPr lang="en-US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C296F7-1A6C-4F6D-AFB9-D9643B7408BC}"/>
              </a:ext>
            </a:extLst>
          </p:cNvPr>
          <p:cNvSpPr/>
          <p:nvPr/>
        </p:nvSpPr>
        <p:spPr>
          <a:xfrm>
            <a:off x="574676" y="2235636"/>
            <a:ext cx="8000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dirty="0"/>
              <a:t>1.</a:t>
            </a:r>
            <a:r>
              <a:rPr lang="zh-CN" altLang="en-US" sz="2400" dirty="0">
                <a:latin typeface="+mn-ea"/>
              </a:rPr>
              <a:t>网络服务领域</a:t>
            </a:r>
          </a:p>
          <a:p>
            <a:pPr lvl="2"/>
            <a:endParaRPr lang="zh-CN" altLang="en-US" sz="2400" dirty="0">
              <a:latin typeface="+mn-ea"/>
            </a:endParaRPr>
          </a:p>
          <a:p>
            <a:pPr lvl="1"/>
            <a:r>
              <a:rPr lang="en-US" altLang="zh-CN" sz="2400" dirty="0"/>
              <a:t>2.EDI</a:t>
            </a:r>
            <a:r>
              <a:rPr lang="zh-CN" altLang="en-US" sz="2400" dirty="0">
                <a:latin typeface="+mn-ea"/>
              </a:rPr>
              <a:t>（电子数据交换）</a:t>
            </a:r>
          </a:p>
          <a:p>
            <a:pPr lvl="2"/>
            <a:r>
              <a:rPr lang="en-US" altLang="zh-CN" sz="2400" dirty="0"/>
              <a:t>XML</a:t>
            </a:r>
            <a:r>
              <a:rPr lang="zh-CN" altLang="en-US" sz="2400" dirty="0">
                <a:latin typeface="+mn-ea"/>
              </a:rPr>
              <a:t>数据接口会成为商业软件的标准配置。 </a:t>
            </a:r>
          </a:p>
          <a:p>
            <a:pPr lvl="1"/>
            <a:r>
              <a:rPr lang="en-US" altLang="zh-CN" sz="2400" dirty="0"/>
              <a:t>3. </a:t>
            </a:r>
            <a:r>
              <a:rPr lang="zh-CN" altLang="en-US" sz="2400" dirty="0">
                <a:latin typeface="+mn-ea"/>
              </a:rPr>
              <a:t>电子商务领域</a:t>
            </a:r>
          </a:p>
          <a:p>
            <a:pPr lvl="2"/>
            <a:r>
              <a:rPr lang="en-US" altLang="zh-CN" sz="2400" dirty="0"/>
              <a:t>XML</a:t>
            </a:r>
            <a:r>
              <a:rPr lang="zh-CN" altLang="en-US" sz="2400" dirty="0">
                <a:latin typeface="+mn-ea"/>
              </a:rPr>
              <a:t>推动</a:t>
            </a:r>
            <a:r>
              <a:rPr lang="en-US" altLang="zh-CN" sz="2400" dirty="0"/>
              <a:t>EDI</a:t>
            </a:r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/>
              <a:t>Electronic Data Interchange</a:t>
            </a:r>
            <a:r>
              <a:rPr lang="zh-CN" altLang="en-US" sz="2400" dirty="0">
                <a:latin typeface="+mn-ea"/>
              </a:rPr>
              <a:t>）技术在电子商务领域的大规模应用。 </a:t>
            </a:r>
          </a:p>
          <a:p>
            <a:pPr lvl="1"/>
            <a:r>
              <a:rPr lang="en-US" altLang="zh-CN" sz="2400" dirty="0"/>
              <a:t>4.</a:t>
            </a:r>
            <a:r>
              <a:rPr lang="zh-CN" altLang="en-US" sz="2400" dirty="0">
                <a:latin typeface="+mn-ea"/>
              </a:rPr>
              <a:t>数据库领域</a:t>
            </a:r>
          </a:p>
          <a:p>
            <a:pPr lvl="2"/>
            <a:r>
              <a:rPr lang="en-US" altLang="zh-CN" sz="2400" dirty="0"/>
              <a:t>XML</a:t>
            </a:r>
            <a:r>
              <a:rPr lang="en-US" altLang="zh-CN" sz="2400" dirty="0">
                <a:latin typeface="+mn-ea"/>
              </a:rPr>
              <a:t>—</a:t>
            </a:r>
            <a:r>
              <a:rPr lang="zh-CN" altLang="en-US" sz="2400" dirty="0">
                <a:latin typeface="+mn-ea"/>
              </a:rPr>
              <a:t>数据库</a:t>
            </a:r>
            <a:r>
              <a:rPr lang="en-US" altLang="zh-CN" sz="2400" dirty="0">
                <a:latin typeface="+mn-ea"/>
              </a:rPr>
              <a:t>—</a:t>
            </a:r>
            <a:r>
              <a:rPr lang="zh-CN" altLang="en-US" sz="2400" dirty="0">
                <a:latin typeface="+mn-ea"/>
              </a:rPr>
              <a:t>网页或文档中的表格这三者可以互相转换 </a:t>
            </a:r>
          </a:p>
        </p:txBody>
      </p:sp>
    </p:spTree>
    <p:extLst>
      <p:ext uri="{BB962C8B-B14F-4D97-AF65-F5344CB8AC3E}">
        <p14:creationId xmlns:p14="http://schemas.microsoft.com/office/powerpoint/2010/main" val="36614889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dirty="0"/>
              <a:t>XML</a:t>
            </a:r>
            <a:r>
              <a:rPr lang="zh-CN" altLang="en-US" dirty="0"/>
              <a:t>简介</a:t>
            </a:r>
            <a:r>
              <a:rPr lang="en-US" altLang="zh-CN" dirty="0"/>
              <a:t>—XML</a:t>
            </a:r>
            <a:r>
              <a:rPr lang="zh-CN" altLang="en-US" dirty="0"/>
              <a:t>的应用前景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109</a:t>
            </a:fld>
            <a:endParaRPr lang="en-US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A5FEE3-9DD0-40E4-ABC7-7E815B1944B0}"/>
              </a:ext>
            </a:extLst>
          </p:cNvPr>
          <p:cNvSpPr/>
          <p:nvPr/>
        </p:nvSpPr>
        <p:spPr>
          <a:xfrm>
            <a:off x="864972" y="2363818"/>
            <a:ext cx="7265774" cy="3015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ts val="3300"/>
              </a:lnSpc>
            </a:pPr>
            <a:r>
              <a:rPr lang="en-US" altLang="zh-CN" sz="2400" dirty="0"/>
              <a:t>5.Agent</a:t>
            </a:r>
            <a:r>
              <a:rPr lang="zh-CN" altLang="en-US" sz="2400" dirty="0">
                <a:latin typeface="+mn-ea"/>
              </a:rPr>
              <a:t>（智能体）</a:t>
            </a:r>
          </a:p>
          <a:p>
            <a:pPr lvl="2">
              <a:lnSpc>
                <a:spcPts val="3300"/>
              </a:lnSpc>
            </a:pPr>
            <a:r>
              <a:rPr lang="en-US" altLang="zh-CN" sz="2400" dirty="0"/>
              <a:t>XML</a:t>
            </a:r>
            <a:r>
              <a:rPr lang="zh-CN" altLang="en-US" sz="2400" dirty="0">
                <a:latin typeface="+mn-ea"/>
              </a:rPr>
              <a:t>能够更准确地表达信息的真实内容，其严格的语法降低了应用程序的负担，也使智能工具的开发更为便捷。 </a:t>
            </a:r>
          </a:p>
          <a:p>
            <a:pPr lvl="1">
              <a:lnSpc>
                <a:spcPts val="3300"/>
              </a:lnSpc>
            </a:pPr>
            <a:r>
              <a:rPr lang="en-US" altLang="zh-CN" sz="2400" dirty="0"/>
              <a:t>6. </a:t>
            </a:r>
            <a:r>
              <a:rPr lang="zh-CN" altLang="en-US" sz="2400" dirty="0">
                <a:latin typeface="+mn-ea"/>
              </a:rPr>
              <a:t>软件设计元素的交换</a:t>
            </a:r>
          </a:p>
          <a:p>
            <a:pPr lvl="2">
              <a:lnSpc>
                <a:spcPts val="3300"/>
              </a:lnSpc>
            </a:pPr>
            <a:r>
              <a:rPr lang="en-US" altLang="zh-CN" sz="2400" dirty="0"/>
              <a:t>XML</a:t>
            </a:r>
            <a:r>
              <a:rPr lang="zh-CN" altLang="en-US" sz="2400" dirty="0">
                <a:latin typeface="+mn-ea"/>
              </a:rPr>
              <a:t>也可以用来描述软件设计中有关的设计元素 。</a:t>
            </a:r>
          </a:p>
        </p:txBody>
      </p:sp>
    </p:spTree>
    <p:extLst>
      <p:ext uri="{BB962C8B-B14F-4D97-AF65-F5344CB8AC3E}">
        <p14:creationId xmlns:p14="http://schemas.microsoft.com/office/powerpoint/2010/main" val="445543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dirty="0"/>
              <a:t>JavaScript</a:t>
            </a:r>
            <a:r>
              <a:rPr lang="zh-CN" altLang="en-US" dirty="0"/>
              <a:t>的基本语法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9E9EF5-4B49-4815-ADC3-746BDD0FC377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9564550-74BE-4EAD-BE6A-ACD383903B8B}"/>
              </a:ext>
            </a:extLst>
          </p:cNvPr>
          <p:cNvSpPr/>
          <p:nvPr/>
        </p:nvSpPr>
        <p:spPr>
          <a:xfrm>
            <a:off x="894945" y="1741452"/>
            <a:ext cx="7680730" cy="1290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  <a:defRPr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&lt;</a:t>
            </a:r>
            <a:r>
              <a:rPr lang="en-US" altLang="zh-C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script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type="text/</a:t>
            </a:r>
            <a:r>
              <a:rPr lang="en-US" altLang="zh-CN" sz="24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javascript</a:t>
            </a:r>
            <a:r>
              <a:rPr lang="en-US" altLang="zh-CN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" 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[</a:t>
            </a: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src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= “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外部</a:t>
            </a: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js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文件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”]&gt;</a:t>
            </a:r>
            <a:endParaRPr lang="zh-CN" altLang="en-US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宋体" charset="-122"/>
            </a:endParaRPr>
          </a:p>
          <a:p>
            <a:pPr>
              <a:lnSpc>
                <a:spcPts val="3200"/>
              </a:lnSpc>
              <a:defRPr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    …</a:t>
            </a:r>
            <a:endParaRPr lang="zh-CN" altLang="en-US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宋体" charset="-122"/>
            </a:endParaRPr>
          </a:p>
          <a:p>
            <a:pPr>
              <a:lnSpc>
                <a:spcPts val="3200"/>
              </a:lnSpc>
              <a:defRPr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&lt;</a:t>
            </a:r>
            <a:r>
              <a:rPr lang="en-US" altLang="zh-C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/script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&gt;</a:t>
            </a:r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BF168BCD-689A-4DD8-BDB9-5A8672DF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26" y="3265983"/>
            <a:ext cx="8261587" cy="3241821"/>
          </a:xfrm>
        </p:spPr>
        <p:txBody>
          <a:bodyPr/>
          <a:lstStyle/>
          <a:p>
            <a:pPr marL="0" indent="0">
              <a:lnSpc>
                <a:spcPts val="3300"/>
              </a:lnSpc>
              <a:buNone/>
            </a:pPr>
            <a:r>
              <a:rPr lang="zh-CN" altLang="en-US" sz="2400" b="0" dirty="0">
                <a:latin typeface="+mn-ea"/>
                <a:ea typeface="+mn-ea"/>
              </a:rPr>
              <a:t>语法说明：</a:t>
            </a:r>
            <a:endParaRPr lang="en-US" altLang="zh-CN" sz="2400" b="0" dirty="0">
              <a:latin typeface="+mn-ea"/>
              <a:ea typeface="+mn-ea"/>
            </a:endParaRPr>
          </a:p>
          <a:p>
            <a:pPr marL="0" indent="457200">
              <a:lnSpc>
                <a:spcPts val="3300"/>
              </a:lnSpc>
              <a:buNone/>
            </a:pPr>
            <a:r>
              <a:rPr lang="zh-CN" altLang="en-US" sz="2400" b="0" dirty="0">
                <a:ea typeface="+mn-ea"/>
              </a:rPr>
              <a:t>（</a:t>
            </a:r>
            <a:r>
              <a:rPr lang="en-US" altLang="zh-CN" sz="2400" b="0" dirty="0">
                <a:ea typeface="+mn-ea"/>
              </a:rPr>
              <a:t>1</a:t>
            </a:r>
            <a:r>
              <a:rPr lang="zh-CN" altLang="en-US" sz="2400" b="0" dirty="0">
                <a:ea typeface="+mn-ea"/>
              </a:rPr>
              <a:t>）</a:t>
            </a:r>
            <a:r>
              <a:rPr lang="en-US" altLang="zh-CN" sz="2400" b="0" dirty="0">
                <a:ea typeface="+mn-ea"/>
              </a:rPr>
              <a:t>script</a:t>
            </a:r>
            <a:r>
              <a:rPr lang="zh-CN" altLang="en-US" sz="2400" b="0" dirty="0">
                <a:latin typeface="+mn-ea"/>
                <a:ea typeface="+mn-ea"/>
              </a:rPr>
              <a:t>：脚本标记。必须以</a:t>
            </a:r>
            <a:r>
              <a:rPr lang="en-US" altLang="zh-CN" sz="2400" b="0" dirty="0">
                <a:ea typeface="+mn-ea"/>
              </a:rPr>
              <a:t>&lt;script&gt;…&lt;/script&gt;</a:t>
            </a:r>
            <a:r>
              <a:rPr lang="zh-CN" altLang="en-US" sz="2400" b="0" dirty="0">
                <a:latin typeface="+mn-ea"/>
                <a:ea typeface="+mn-ea"/>
              </a:rPr>
              <a:t>形式成对出现。</a:t>
            </a:r>
            <a:endParaRPr lang="en-US" altLang="zh-CN" sz="2400" b="0" dirty="0">
              <a:latin typeface="+mn-ea"/>
              <a:ea typeface="+mn-ea"/>
            </a:endParaRPr>
          </a:p>
          <a:p>
            <a:pPr marL="0" indent="457200">
              <a:lnSpc>
                <a:spcPts val="3300"/>
              </a:lnSpc>
              <a:buNone/>
            </a:pPr>
            <a:r>
              <a:rPr lang="zh-CN" altLang="en-US" sz="2400" b="0" dirty="0">
                <a:ea typeface="+mn-ea"/>
              </a:rPr>
              <a:t>（</a:t>
            </a:r>
            <a:r>
              <a:rPr lang="en-US" altLang="zh-CN" sz="2400" b="0" dirty="0">
                <a:ea typeface="+mn-ea"/>
              </a:rPr>
              <a:t>2</a:t>
            </a:r>
            <a:r>
              <a:rPr lang="zh-CN" altLang="en-US" sz="2400" b="0" dirty="0">
                <a:ea typeface="+mn-ea"/>
              </a:rPr>
              <a:t>）</a:t>
            </a:r>
            <a:r>
              <a:rPr lang="en-US" altLang="zh-CN" sz="2400" b="0" dirty="0">
                <a:ea typeface="+mn-ea"/>
              </a:rPr>
              <a:t>script</a:t>
            </a:r>
            <a:r>
              <a:rPr lang="zh-CN" altLang="en-US" sz="2400" b="0" dirty="0">
                <a:latin typeface="+mn-ea"/>
                <a:ea typeface="+mn-ea"/>
              </a:rPr>
              <a:t>在页面中的位置决定了什么时候装载它们，如果希望在其他所有内容之前装载脚本，就要确保脚本在</a:t>
            </a:r>
            <a:r>
              <a:rPr lang="en-US" altLang="zh-CN" sz="2400" b="0" dirty="0">
                <a:ea typeface="+mn-ea"/>
              </a:rPr>
              <a:t>head</a:t>
            </a:r>
            <a:r>
              <a:rPr lang="zh-CN" altLang="en-US" sz="2400" b="0" dirty="0">
                <a:latin typeface="+mn-ea"/>
                <a:ea typeface="+mn-ea"/>
              </a:rPr>
              <a:t>部分。</a:t>
            </a:r>
            <a:endParaRPr lang="en-US" altLang="zh-CN" sz="2400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23213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dirty="0"/>
              <a:t>XML</a:t>
            </a:r>
            <a:r>
              <a:rPr lang="zh-CN" altLang="en-US" dirty="0"/>
              <a:t>文档的组成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110</a:t>
            </a:fld>
            <a:endParaRPr lang="en-US" altLang="en-US"/>
          </a:p>
        </p:txBody>
      </p:sp>
      <p:sp>
        <p:nvSpPr>
          <p:cNvPr id="18" name="文本占位符 57346">
            <a:extLst>
              <a:ext uri="{FF2B5EF4-FFF2-40B4-BE49-F238E27FC236}">
                <a16:creationId xmlns:a16="http://schemas.microsoft.com/office/drawing/2014/main" id="{4138D483-AD40-4C49-8701-5D5480CE37D7}"/>
              </a:ext>
            </a:extLst>
          </p:cNvPr>
          <p:cNvSpPr txBox="1">
            <a:spLocks noChangeArrowheads="1"/>
          </p:cNvSpPr>
          <p:nvPr/>
        </p:nvSpPr>
        <p:spPr>
          <a:xfrm>
            <a:off x="215900" y="1495326"/>
            <a:ext cx="8804531" cy="4525962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宋体" charset="0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26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kumimoji="1" sz="23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sz="2000" kern="0" dirty="0"/>
              <a:t>	</a:t>
            </a:r>
            <a:r>
              <a:rPr lang="en-US" altLang="zh-CN" sz="2400" b="0" dirty="0">
                <a:ea typeface="+mn-ea"/>
                <a:cs typeface="+mn-cs"/>
              </a:rPr>
              <a:t>XML</a:t>
            </a:r>
            <a:r>
              <a:rPr lang="zh-CN" altLang="en-US" sz="2400" b="0" dirty="0">
                <a:ea typeface="+mn-ea"/>
                <a:cs typeface="+mn-cs"/>
              </a:rPr>
              <a:t>文档也属于纯文本文件，该文档一般如下四部分组成： </a:t>
            </a:r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8DD392D1-5D12-4041-8DBA-5A8AEF70F460}"/>
              </a:ext>
            </a:extLst>
          </p:cNvPr>
          <p:cNvSpPr>
            <a:spLocks/>
          </p:cNvSpPr>
          <p:nvPr/>
        </p:nvSpPr>
        <p:spPr bwMode="auto">
          <a:xfrm>
            <a:off x="792163" y="2216051"/>
            <a:ext cx="431800" cy="3960812"/>
          </a:xfrm>
          <a:prstGeom prst="leftBrace">
            <a:avLst>
              <a:gd name="adj1" fmla="val 76397"/>
              <a:gd name="adj2" fmla="val 50000"/>
            </a:avLst>
          </a:prstGeom>
          <a:noFill/>
          <a:ln w="2857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942CE72-2768-4636-9C90-49F921EFF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336" y="4346573"/>
            <a:ext cx="2153451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altLang="zh-CN" sz="2400" dirty="0"/>
              <a:t>XML</a:t>
            </a:r>
            <a:r>
              <a:rPr lang="zh-CN" altLang="en-US" sz="2400" dirty="0"/>
              <a:t>文档注释 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C87F11B-6FA7-4661-A0DD-B746FB6AB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8426" y="5816501"/>
            <a:ext cx="2772211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altLang="zh-CN" sz="2400" dirty="0"/>
              <a:t>XML</a:t>
            </a:r>
            <a:r>
              <a:rPr lang="zh-CN" altLang="en-US" sz="2400" dirty="0"/>
              <a:t>标识及其内容 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62E6178-6CB3-4423-BED8-351BAC02E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63" y="2071588"/>
            <a:ext cx="2462831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altLang="zh-CN" sz="2400" dirty="0"/>
              <a:t>XML</a:t>
            </a:r>
            <a:r>
              <a:rPr lang="zh-CN" altLang="en-US" sz="2400" dirty="0"/>
              <a:t>文档的声明 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A6D4E6C-3883-4B36-958F-9CDF8A1E7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8426" y="3224113"/>
            <a:ext cx="2772211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altLang="zh-CN" sz="2400" dirty="0"/>
              <a:t>XML</a:t>
            </a:r>
            <a:r>
              <a:rPr lang="zh-CN" altLang="en-US" sz="2400" dirty="0"/>
              <a:t>文档类型定义 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8CDCC32-621B-4061-B2F5-30154DCCB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8046" y="2080547"/>
            <a:ext cx="2647348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r>
              <a:rPr lang="zh-CN" altLang="en-US" sz="2400" dirty="0"/>
              <a:t>示例如下所示：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6A83C2A-5275-4529-AFC0-C662BDC7C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5622" y="2726385"/>
            <a:ext cx="4949825" cy="348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/>
          <a:p>
            <a:r>
              <a:rPr lang="en-US" altLang="zh-CN" sz="2000" dirty="0"/>
              <a:t>&lt;?xml version="1.0" encoding="UTF-8"?&gt;</a:t>
            </a:r>
          </a:p>
          <a:p>
            <a:r>
              <a:rPr lang="en-US" altLang="zh-CN" sz="2000" dirty="0"/>
              <a:t>	&lt;!--XML</a:t>
            </a:r>
            <a:r>
              <a:rPr lang="zh-CN" altLang="en-US" sz="2000" dirty="0"/>
              <a:t>文档注释</a:t>
            </a:r>
            <a:r>
              <a:rPr lang="en-US" altLang="zh-CN" sz="2000" dirty="0"/>
              <a:t>--&gt;</a:t>
            </a:r>
          </a:p>
          <a:p>
            <a:r>
              <a:rPr lang="en-US" altLang="zh-CN" sz="2000" dirty="0"/>
              <a:t>	&lt;?</a:t>
            </a:r>
            <a:r>
              <a:rPr lang="en-US" altLang="zh-CN" sz="2000" dirty="0" err="1"/>
              <a:t>xml:stylesheet</a:t>
            </a:r>
            <a:r>
              <a:rPr lang="en-US" altLang="zh-CN" sz="2000" dirty="0"/>
              <a:t> type="text/</a:t>
            </a:r>
            <a:r>
              <a:rPr lang="en-US" altLang="zh-CN" sz="2000" dirty="0" err="1"/>
              <a:t>xsl</a:t>
            </a:r>
            <a:r>
              <a:rPr lang="en-US" altLang="zh-CN" sz="2000" dirty="0"/>
              <a:t>" 		      </a:t>
            </a:r>
            <a:r>
              <a:rPr lang="en-US" altLang="zh-CN" sz="2000" dirty="0" err="1"/>
              <a:t>href</a:t>
            </a:r>
            <a:r>
              <a:rPr lang="en-US" altLang="zh-CN" sz="2000" dirty="0"/>
              <a:t>="stu.xsl"?&gt;</a:t>
            </a:r>
          </a:p>
          <a:p>
            <a:r>
              <a:rPr lang="en-US" altLang="zh-CN" sz="2000" dirty="0"/>
              <a:t>	&lt;!--</a:t>
            </a:r>
            <a:r>
              <a:rPr lang="zh-CN" altLang="en-US" sz="2000" dirty="0"/>
              <a:t>班级中学生的信息</a:t>
            </a:r>
            <a:r>
              <a:rPr lang="en-US" altLang="zh-CN" sz="2000" dirty="0"/>
              <a:t>--&gt;</a:t>
            </a:r>
          </a:p>
          <a:p>
            <a:r>
              <a:rPr lang="en-US" altLang="zh-CN" sz="2000" dirty="0"/>
              <a:t>	&lt;class&gt;</a:t>
            </a:r>
          </a:p>
          <a:p>
            <a:r>
              <a:rPr lang="en-US" altLang="zh-CN" sz="2000" dirty="0"/>
              <a:t>	        &lt;student&gt;</a:t>
            </a:r>
          </a:p>
          <a:p>
            <a:r>
              <a:rPr lang="en-US" altLang="zh-CN" sz="2000" dirty="0"/>
              <a:t>		&lt;name&gt;</a:t>
            </a:r>
            <a:r>
              <a:rPr lang="en-US" altLang="zh-CN" sz="2000" dirty="0" err="1"/>
              <a:t>Jone</a:t>
            </a:r>
            <a:r>
              <a:rPr lang="en-US" altLang="zh-CN" sz="2000" dirty="0"/>
              <a:t>&lt;/name&gt;</a:t>
            </a:r>
          </a:p>
          <a:p>
            <a:r>
              <a:rPr lang="en-US" altLang="zh-CN" sz="2000" dirty="0"/>
              <a:t>		&lt;age&gt;20&lt;/age&gt;</a:t>
            </a:r>
          </a:p>
          <a:p>
            <a:r>
              <a:rPr lang="en-US" altLang="zh-CN" sz="2000" dirty="0"/>
              <a:t>	        &lt;/student&gt;</a:t>
            </a:r>
          </a:p>
          <a:p>
            <a:r>
              <a:rPr lang="en-US" altLang="zh-CN" sz="2000" dirty="0"/>
              <a:t>	&lt;/class&gt;</a:t>
            </a:r>
          </a:p>
        </p:txBody>
      </p:sp>
      <p:sp>
        <p:nvSpPr>
          <p:cNvPr id="26" name="矩形标注 57355">
            <a:extLst>
              <a:ext uri="{FF2B5EF4-FFF2-40B4-BE49-F238E27FC236}">
                <a16:creationId xmlns:a16="http://schemas.microsoft.com/office/drawing/2014/main" id="{3C518091-C3D2-485E-B20F-F14EED669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336" y="5163633"/>
            <a:ext cx="2959721" cy="420688"/>
          </a:xfrm>
          <a:prstGeom prst="wedgeRectCallout">
            <a:avLst>
              <a:gd name="adj1" fmla="val -22334"/>
              <a:gd name="adj2" fmla="val -137784"/>
            </a:avLst>
          </a:prstGeom>
          <a:solidFill>
            <a:srgbClr val="FFFF99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r>
              <a:rPr lang="zh-CN" altLang="en-US" sz="2400" dirty="0"/>
              <a:t>前三部分都是可选的</a:t>
            </a:r>
          </a:p>
        </p:txBody>
      </p:sp>
    </p:spTree>
    <p:extLst>
      <p:ext uri="{BB962C8B-B14F-4D97-AF65-F5344CB8AC3E}">
        <p14:creationId xmlns:p14="http://schemas.microsoft.com/office/powerpoint/2010/main" val="397521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"/>
                            </p:stCondLst>
                            <p:childTnLst>
                              <p:par>
                                <p:cTn id="56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800" decel="100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800" decel="100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00" decel="100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800" decel="1000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800" decel="100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800" decel="100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00" decel="100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800" decel="1000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800" decel="100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00" decel="100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800" decel="100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800" decel="1000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800" decel="1000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800" decel="1000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800" decel="1000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800" decel="1000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800" decel="1000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00" decel="1000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00" decel="1000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800" decel="1000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800" decel="1000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800" decel="1000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800" decel="1000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800" decel="1000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800" decel="1000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800" decel="1000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800" decel="1000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800" decel="1000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800" decel="1000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800" decel="1000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800" decel="1000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800" decel="100000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800" decel="1000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800" decel="1000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800" decel="1000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800" decel="100000"/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800" decel="100000" fill="hold"/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800" decel="100000" fill="hold"/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800" decel="100000" fill="hold"/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6" grpId="0" bldLvl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dirty="0"/>
              <a:t>XML</a:t>
            </a:r>
            <a:r>
              <a:rPr lang="zh-CN" altLang="en-US" dirty="0"/>
              <a:t>文档有效性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111</a:t>
            </a:fld>
            <a:endParaRPr lang="en-US" altLang="en-US"/>
          </a:p>
        </p:txBody>
      </p:sp>
      <p:sp>
        <p:nvSpPr>
          <p:cNvPr id="17" name="文本占位符 58370">
            <a:extLst>
              <a:ext uri="{FF2B5EF4-FFF2-40B4-BE49-F238E27FC236}">
                <a16:creationId xmlns:a16="http://schemas.microsoft.com/office/drawing/2014/main" id="{EE30A298-5A13-4996-9E82-4DE668DEEE2D}"/>
              </a:ext>
            </a:extLst>
          </p:cNvPr>
          <p:cNvSpPr txBox="1">
            <a:spLocks noChangeArrowheads="1"/>
          </p:cNvSpPr>
          <p:nvPr/>
        </p:nvSpPr>
        <p:spPr>
          <a:xfrm>
            <a:off x="496094" y="1907483"/>
            <a:ext cx="8158162" cy="4631198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宋体" charset="0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26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kumimoji="1" sz="23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3300"/>
              </a:lnSpc>
              <a:buFont typeface="Wingdings" panose="05000000000000000000" pitchFamily="2" charset="2"/>
              <a:buNone/>
            </a:pPr>
            <a:r>
              <a:rPr lang="zh-CN" altLang="en-US" sz="2400" b="0" kern="0" dirty="0"/>
              <a:t>结构良好的</a:t>
            </a:r>
            <a:r>
              <a:rPr lang="en-US" altLang="zh-CN" sz="2400" b="0" kern="0" dirty="0"/>
              <a:t>XML</a:t>
            </a:r>
            <a:r>
              <a:rPr lang="zh-CN" altLang="en-US" sz="2400" b="0" kern="0" dirty="0"/>
              <a:t>文档</a:t>
            </a:r>
          </a:p>
          <a:p>
            <a:pPr>
              <a:lnSpc>
                <a:spcPts val="3300"/>
              </a:lnSpc>
              <a:buFont typeface="Wingdings" panose="05000000000000000000" pitchFamily="2" charset="2"/>
              <a:buNone/>
            </a:pPr>
            <a:r>
              <a:rPr lang="zh-CN" altLang="en-US" sz="2400" b="0" kern="0" dirty="0"/>
              <a:t>	如果某个文档符合</a:t>
            </a:r>
            <a:r>
              <a:rPr lang="en-US" altLang="zh-CN" sz="2400" b="0" kern="0" dirty="0"/>
              <a:t>XML</a:t>
            </a:r>
            <a:r>
              <a:rPr lang="zh-CN" altLang="en-US" sz="2400" b="0" kern="0" dirty="0"/>
              <a:t>语法规范，那么我们就说这个文档是“结构良好”的文档。</a:t>
            </a:r>
          </a:p>
          <a:p>
            <a:pPr>
              <a:lnSpc>
                <a:spcPts val="3300"/>
              </a:lnSpc>
              <a:buFont typeface="Wingdings" panose="05000000000000000000" pitchFamily="2" charset="2"/>
              <a:buNone/>
            </a:pPr>
            <a:r>
              <a:rPr lang="zh-CN" altLang="en-US" sz="2400" b="0" kern="0" dirty="0"/>
              <a:t>有效的</a:t>
            </a:r>
            <a:r>
              <a:rPr lang="en-US" altLang="zh-CN" sz="2400" b="0" kern="0" dirty="0"/>
              <a:t>XML</a:t>
            </a:r>
            <a:r>
              <a:rPr lang="zh-CN" altLang="en-US" sz="2400" b="0" kern="0" dirty="0"/>
              <a:t>文档</a:t>
            </a:r>
          </a:p>
          <a:p>
            <a:pPr>
              <a:lnSpc>
                <a:spcPts val="3300"/>
              </a:lnSpc>
              <a:buFont typeface="Wingdings" panose="05000000000000000000" pitchFamily="2" charset="2"/>
              <a:buNone/>
            </a:pPr>
            <a:r>
              <a:rPr lang="zh-CN" altLang="en-US" sz="2400" b="0" kern="0" dirty="0"/>
              <a:t>	所谓有效的</a:t>
            </a:r>
            <a:r>
              <a:rPr lang="en-US" altLang="zh-CN" sz="2400" b="0" kern="0" dirty="0"/>
              <a:t>XML</a:t>
            </a:r>
            <a:r>
              <a:rPr lang="zh-CN" altLang="en-US" sz="2400" b="0" kern="0" dirty="0"/>
              <a:t>文档是指通过了</a:t>
            </a:r>
            <a:r>
              <a:rPr lang="en-US" altLang="zh-CN" sz="2400" b="0" kern="0" dirty="0"/>
              <a:t>DTD</a:t>
            </a:r>
            <a:r>
              <a:rPr lang="zh-CN" altLang="en-US" sz="2400" b="0" kern="0" dirty="0"/>
              <a:t>的验证的，具有良好结构的</a:t>
            </a:r>
            <a:r>
              <a:rPr lang="en-US" altLang="zh-CN" sz="2400" b="0" kern="0" dirty="0"/>
              <a:t>XML</a:t>
            </a:r>
            <a:r>
              <a:rPr lang="zh-CN" altLang="en-US" sz="2400" b="0" kern="0" dirty="0"/>
              <a:t>文档，在此大家要明白</a:t>
            </a:r>
            <a:r>
              <a:rPr lang="en-US" altLang="zh-CN" sz="2400" b="0" kern="0" dirty="0"/>
              <a:t>XML</a:t>
            </a:r>
            <a:r>
              <a:rPr lang="zh-CN" altLang="en-US" sz="2400" b="0" kern="0" dirty="0"/>
              <a:t>文档可分为结构良好的</a:t>
            </a:r>
            <a:r>
              <a:rPr lang="en-US" altLang="zh-CN" sz="2400" b="0" kern="0" dirty="0"/>
              <a:t>XML</a:t>
            </a:r>
            <a:r>
              <a:rPr lang="zh-CN" altLang="en-US" sz="2400" b="0" kern="0" dirty="0"/>
              <a:t>文档和有效的</a:t>
            </a:r>
            <a:r>
              <a:rPr lang="en-US" altLang="zh-CN" sz="2400" b="0" kern="0" dirty="0"/>
              <a:t>XML</a:t>
            </a:r>
            <a:r>
              <a:rPr lang="zh-CN" altLang="en-US" sz="2400" b="0" kern="0" dirty="0"/>
              <a:t>文档，以及他们之间的关系。即具有结构良好的</a:t>
            </a:r>
            <a:r>
              <a:rPr lang="en-US" altLang="zh-CN" sz="2400" b="0" kern="0" dirty="0"/>
              <a:t>XML</a:t>
            </a:r>
            <a:r>
              <a:rPr lang="zh-CN" altLang="en-US" sz="2400" b="0" kern="0" dirty="0"/>
              <a:t>文档并不一定就是有效的</a:t>
            </a:r>
            <a:r>
              <a:rPr lang="en-US" altLang="zh-CN" sz="2400" b="0" kern="0" dirty="0"/>
              <a:t>XML</a:t>
            </a:r>
            <a:r>
              <a:rPr lang="zh-CN" altLang="en-US" sz="2400" b="0" kern="0" dirty="0"/>
              <a:t>文档，反之一个有效的</a:t>
            </a:r>
            <a:r>
              <a:rPr lang="en-US" altLang="zh-CN" sz="2400" b="0" kern="0" dirty="0"/>
              <a:t>XML</a:t>
            </a:r>
            <a:r>
              <a:rPr lang="zh-CN" altLang="en-US" sz="2400" b="0" kern="0" dirty="0"/>
              <a:t>文档必定是一个结构良好的</a:t>
            </a:r>
            <a:r>
              <a:rPr lang="en-US" altLang="zh-CN" sz="2400" b="0" kern="0" dirty="0"/>
              <a:t>XML</a:t>
            </a:r>
            <a:r>
              <a:rPr lang="zh-CN" altLang="en-US" sz="2400" b="0" kern="0" dirty="0"/>
              <a:t>文档。 </a:t>
            </a:r>
          </a:p>
        </p:txBody>
      </p:sp>
    </p:spTree>
    <p:extLst>
      <p:ext uri="{BB962C8B-B14F-4D97-AF65-F5344CB8AC3E}">
        <p14:creationId xmlns:p14="http://schemas.microsoft.com/office/powerpoint/2010/main" val="108010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dirty="0"/>
              <a:t>XML</a:t>
            </a:r>
            <a:r>
              <a:rPr lang="zh-CN" altLang="en-US" dirty="0"/>
              <a:t>的基本语法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112</a:t>
            </a:fld>
            <a:endParaRPr lang="en-US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AF5F9F-51EA-46B3-B10D-1BC912A53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" y="1563308"/>
            <a:ext cx="8208962" cy="174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400" dirty="0"/>
              <a:t>XML</a:t>
            </a:r>
            <a:r>
              <a:rPr lang="zh-CN" altLang="en-US" sz="2400" dirty="0">
                <a:latin typeface="+mn-ea"/>
              </a:rPr>
              <a:t>的语法规则</a:t>
            </a:r>
            <a:endParaRPr lang="en-US" altLang="zh-CN" sz="2400" dirty="0">
              <a:latin typeface="+mn-ea"/>
            </a:endParaRPr>
          </a:p>
          <a:p>
            <a:pPr indent="457200">
              <a:lnSpc>
                <a:spcPts val="3300"/>
              </a:lnSpc>
            </a:pPr>
            <a:r>
              <a:rPr lang="en-US" altLang="zh-CN" sz="2400" dirty="0"/>
              <a:t>XML</a:t>
            </a:r>
            <a:r>
              <a:rPr lang="zh-CN" altLang="en-US" sz="2400" dirty="0">
                <a:latin typeface="+mn-ea"/>
              </a:rPr>
              <a:t>的语法规则既简单又严格，非常容易学习，在使用过程中只需认真仔细。一般 </a:t>
            </a:r>
            <a:r>
              <a:rPr lang="en-US" altLang="zh-CN" sz="2400" dirty="0"/>
              <a:t>XML</a:t>
            </a:r>
            <a:r>
              <a:rPr lang="zh-CN" altLang="en-US" sz="2400" dirty="0">
                <a:latin typeface="+mn-ea"/>
              </a:rPr>
              <a:t>的语法规则大致可归纳为以下几点： </a:t>
            </a: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3C938510-0D33-420B-B18E-C04FB960AB1D}"/>
              </a:ext>
            </a:extLst>
          </p:cNvPr>
          <p:cNvSpPr>
            <a:spLocks/>
          </p:cNvSpPr>
          <p:nvPr/>
        </p:nvSpPr>
        <p:spPr bwMode="auto">
          <a:xfrm>
            <a:off x="720110" y="3698312"/>
            <a:ext cx="431800" cy="2447925"/>
          </a:xfrm>
          <a:prstGeom prst="leftBrace">
            <a:avLst>
              <a:gd name="adj1" fmla="val 47216"/>
              <a:gd name="adj2" fmla="val 50000"/>
            </a:avLst>
          </a:prstGeom>
          <a:noFill/>
          <a:ln w="2857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7DA34C1-9E69-4283-9CF6-863A9A663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867" y="5789365"/>
            <a:ext cx="2490082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zh-CN" altLang="en-US" sz="2400" dirty="0">
                <a:latin typeface="+mn-ea"/>
              </a:rPr>
              <a:t>正确的嵌套包含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6DD6AB-991C-4940-8E02-07CCAEA68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3120" y="3496193"/>
            <a:ext cx="2797859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zh-CN" altLang="en-US" sz="2400" dirty="0">
                <a:latin typeface="+mn-ea"/>
              </a:rPr>
              <a:t>结束标记不可忽略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A556AC2-52B8-4058-8AAD-96838FEF8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3120" y="4690351"/>
            <a:ext cx="1874529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zh-CN" altLang="en-US" sz="2400" dirty="0">
                <a:latin typeface="+mn-ea"/>
              </a:rPr>
              <a:t>区分大小写 </a:t>
            </a:r>
          </a:p>
        </p:txBody>
      </p:sp>
      <p:sp>
        <p:nvSpPr>
          <p:cNvPr id="11" name="矩形标注 59414">
            <a:extLst>
              <a:ext uri="{FF2B5EF4-FFF2-40B4-BE49-F238E27FC236}">
                <a16:creationId xmlns:a16="http://schemas.microsoft.com/office/drawing/2014/main" id="{D87A2EE4-6A43-4C40-A0A9-E55560CF2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7535" y="3266511"/>
            <a:ext cx="4572000" cy="935831"/>
          </a:xfrm>
          <a:prstGeom prst="wedgeRectCallout">
            <a:avLst>
              <a:gd name="adj1" fmla="val -60524"/>
              <a:gd name="adj2" fmla="val 3971"/>
            </a:avLst>
          </a:prstGeom>
          <a:solidFill>
            <a:srgbClr val="FFFF99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r>
              <a:rPr lang="zh-CN" altLang="en-US" sz="2000" dirty="0">
                <a:latin typeface="+mn-ea"/>
              </a:rPr>
              <a:t>在</a:t>
            </a:r>
            <a:r>
              <a:rPr lang="en-US" altLang="zh-CN" sz="2000" dirty="0"/>
              <a:t>HTML</a:t>
            </a:r>
            <a:r>
              <a:rPr lang="zh-CN" altLang="en-US" sz="2000" dirty="0">
                <a:latin typeface="+mn-ea"/>
              </a:rPr>
              <a:t>中某个标记有起始标记，却可以没有结束标记，但在</a:t>
            </a:r>
            <a:r>
              <a:rPr lang="en-US" altLang="zh-CN" sz="2000" dirty="0">
                <a:latin typeface="+mn-ea"/>
              </a:rPr>
              <a:t>XML</a:t>
            </a:r>
            <a:r>
              <a:rPr lang="zh-CN" altLang="en-US" sz="2000" dirty="0">
                <a:latin typeface="+mn-ea"/>
              </a:rPr>
              <a:t>文档中却不可以。</a:t>
            </a:r>
          </a:p>
        </p:txBody>
      </p:sp>
      <p:sp>
        <p:nvSpPr>
          <p:cNvPr id="12" name="矩形标注 59416">
            <a:extLst>
              <a:ext uri="{FF2B5EF4-FFF2-40B4-BE49-F238E27FC236}">
                <a16:creationId xmlns:a16="http://schemas.microsoft.com/office/drawing/2014/main" id="{D240DC7D-8BF9-4691-BB8F-DE709CBCC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300" y="4922274"/>
            <a:ext cx="5113337" cy="1402374"/>
          </a:xfrm>
          <a:prstGeom prst="wedgeRectCallout">
            <a:avLst>
              <a:gd name="adj1" fmla="val -61522"/>
              <a:gd name="adj2" fmla="val -45693"/>
            </a:avLst>
          </a:prstGeom>
          <a:solidFill>
            <a:srgbClr val="FFFF99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r>
              <a:rPr lang="zh-CN" altLang="en-US" sz="2000" dirty="0">
                <a:latin typeface="+mn-ea"/>
              </a:rPr>
              <a:t>在</a:t>
            </a:r>
            <a:r>
              <a:rPr lang="en-US" altLang="zh-CN" sz="2000" dirty="0"/>
              <a:t>XML</a:t>
            </a:r>
            <a:r>
              <a:rPr lang="zh-CN" altLang="en-US" sz="2000" dirty="0">
                <a:latin typeface="+mn-ea"/>
              </a:rPr>
              <a:t>中严格区分大小写，主要表现在开始标记和结束标记的大小写必须相同。还包括文档的声明部分和文档类型定义部分的大小写区分。</a:t>
            </a:r>
          </a:p>
        </p:txBody>
      </p:sp>
    </p:spTree>
    <p:extLst>
      <p:ext uri="{BB962C8B-B14F-4D97-AF65-F5344CB8AC3E}">
        <p14:creationId xmlns:p14="http://schemas.microsoft.com/office/powerpoint/2010/main" val="302048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8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80"/>
                            </p:stCondLst>
                            <p:childTnLst>
                              <p:par>
                                <p:cTn id="22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80"/>
                            </p:stCondLst>
                            <p:childTnLst>
                              <p:par>
                                <p:cTn id="29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80"/>
                            </p:stCondLst>
                            <p:childTnLst>
                              <p:par>
                                <p:cTn id="36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8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80"/>
                            </p:stCondLst>
                            <p:childTnLst>
                              <p:par>
                                <p:cTn id="4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bldLvl="0" animBg="1"/>
      <p:bldP spid="12" grpId="0" bldLvl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元素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113</a:t>
            </a:fld>
            <a:endParaRPr lang="en-US" altLang="en-US"/>
          </a:p>
        </p:txBody>
      </p:sp>
      <p:sp>
        <p:nvSpPr>
          <p:cNvPr id="13" name="文本占位符 60418">
            <a:extLst>
              <a:ext uri="{FF2B5EF4-FFF2-40B4-BE49-F238E27FC236}">
                <a16:creationId xmlns:a16="http://schemas.microsoft.com/office/drawing/2014/main" id="{D9DFE03C-D2DF-47B1-BEBD-306F4CB87779}"/>
              </a:ext>
            </a:extLst>
          </p:cNvPr>
          <p:cNvSpPr txBox="1">
            <a:spLocks noChangeArrowheads="1"/>
          </p:cNvSpPr>
          <p:nvPr/>
        </p:nvSpPr>
        <p:spPr>
          <a:xfrm>
            <a:off x="523369" y="1412269"/>
            <a:ext cx="8229600" cy="518795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宋体" charset="0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26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kumimoji="1" sz="23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457200">
              <a:lnSpc>
                <a:spcPts val="33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400" b="0" kern="0" dirty="0"/>
              <a:t>元素是</a:t>
            </a:r>
            <a:r>
              <a:rPr lang="en-US" altLang="zh-CN" sz="2400" b="0" kern="0" dirty="0"/>
              <a:t>XML</a:t>
            </a:r>
            <a:r>
              <a:rPr lang="zh-CN" altLang="en-US" sz="2400" b="0" kern="0" dirty="0"/>
              <a:t>文档的重要组成部分，在</a:t>
            </a:r>
            <a:r>
              <a:rPr lang="en-US" altLang="zh-CN" sz="2400" b="0" kern="0" dirty="0"/>
              <a:t>XML</a:t>
            </a:r>
            <a:r>
              <a:rPr lang="zh-CN" altLang="en-US" sz="2400" b="0" kern="0" dirty="0"/>
              <a:t>文档中必须存在元素。</a:t>
            </a:r>
            <a:r>
              <a:rPr lang="en-US" altLang="zh-CN" sz="2400" b="0" kern="0" dirty="0"/>
              <a:t>XML</a:t>
            </a:r>
            <a:r>
              <a:rPr lang="zh-CN" altLang="en-US" sz="2400" b="0" kern="0" dirty="0"/>
              <a:t>文档的元素一般是由标记头、标记末和标记间的字符串数据构成，如下代码所示： 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26980AA-6B46-4F35-AF8C-6804529F9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27" y="2941477"/>
            <a:ext cx="267493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en-US" altLang="zh-CN" sz="1600" b="1" dirty="0"/>
              <a:t>&lt;root&gt;</a:t>
            </a:r>
          </a:p>
          <a:p>
            <a:r>
              <a:rPr lang="en-US" altLang="zh-CN" sz="1600" b="1" dirty="0"/>
              <a:t>	&lt;a&gt;this is test&lt;/a&gt;</a:t>
            </a:r>
          </a:p>
          <a:p>
            <a:r>
              <a:rPr lang="en-US" altLang="zh-CN" sz="1600" b="1" dirty="0"/>
              <a:t>&lt;/root&gt;</a:t>
            </a:r>
          </a:p>
        </p:txBody>
      </p:sp>
      <p:sp>
        <p:nvSpPr>
          <p:cNvPr id="15" name="矩形标注 60423">
            <a:extLst>
              <a:ext uri="{FF2B5EF4-FFF2-40B4-BE49-F238E27FC236}">
                <a16:creationId xmlns:a16="http://schemas.microsoft.com/office/drawing/2014/main" id="{E676ACD6-C148-4F00-B403-988BBFC5D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339" y="3826063"/>
            <a:ext cx="2926608" cy="360362"/>
          </a:xfrm>
          <a:prstGeom prst="wedgeRectCallout">
            <a:avLst>
              <a:gd name="adj1" fmla="val 18952"/>
              <a:gd name="adj2" fmla="val -143459"/>
            </a:avLst>
          </a:prstGeom>
          <a:solidFill>
            <a:srgbClr val="FFFF99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r>
              <a:rPr lang="zh-CN" altLang="en-US" sz="2000" b="1" dirty="0">
                <a:latin typeface="+mn-ea"/>
              </a:rPr>
              <a:t>元素</a:t>
            </a:r>
            <a:r>
              <a:rPr lang="en-US" altLang="zh-CN" sz="2000" b="1" dirty="0">
                <a:latin typeface="+mn-ea"/>
              </a:rPr>
              <a:t>a</a:t>
            </a:r>
            <a:r>
              <a:rPr lang="zh-CN" altLang="en-US" sz="2000" b="1" dirty="0">
                <a:latin typeface="+mn-ea"/>
              </a:rPr>
              <a:t>的元素名或标签名</a:t>
            </a:r>
            <a:r>
              <a:rPr lang="zh-CN" altLang="en-US" sz="2000" dirty="0">
                <a:latin typeface="+mn-ea"/>
              </a:rPr>
              <a:t> </a:t>
            </a:r>
          </a:p>
        </p:txBody>
      </p:sp>
      <p:sp>
        <p:nvSpPr>
          <p:cNvPr id="16" name="矩形标注 60424">
            <a:extLst>
              <a:ext uri="{FF2B5EF4-FFF2-40B4-BE49-F238E27FC236}">
                <a16:creationId xmlns:a16="http://schemas.microsoft.com/office/drawing/2014/main" id="{F9A491F0-CB18-4990-870D-51B1D9A33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39" y="2708560"/>
            <a:ext cx="1430339" cy="360363"/>
          </a:xfrm>
          <a:prstGeom prst="wedgeRectCallout">
            <a:avLst>
              <a:gd name="adj1" fmla="val -53214"/>
              <a:gd name="adj2" fmla="val 95480"/>
            </a:avLst>
          </a:prstGeom>
          <a:solidFill>
            <a:srgbClr val="FFFF99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r>
              <a:rPr lang="zh-CN" altLang="en-US" sz="2000" b="1" dirty="0">
                <a:latin typeface="+mn-ea"/>
              </a:rPr>
              <a:t>元素</a:t>
            </a:r>
            <a:r>
              <a:rPr lang="en-US" altLang="zh-CN" sz="2000" b="1" dirty="0">
                <a:latin typeface="+mn-ea"/>
              </a:rPr>
              <a:t>a</a:t>
            </a:r>
            <a:r>
              <a:rPr lang="zh-CN" altLang="en-US" sz="2000" b="1" dirty="0">
                <a:latin typeface="+mn-ea"/>
              </a:rPr>
              <a:t>的值</a:t>
            </a:r>
            <a:r>
              <a:rPr lang="zh-CN" altLang="en-US" sz="2000" dirty="0">
                <a:latin typeface="+mn-ea"/>
              </a:rPr>
              <a:t> 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DF2DDD3-D93A-4C51-A808-6A534BAD8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369" y="5137101"/>
            <a:ext cx="8052306" cy="120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indent="457200"/>
            <a:r>
              <a:rPr lang="en-US" altLang="zh-CN" sz="2400" dirty="0"/>
              <a:t>XML</a:t>
            </a:r>
            <a:r>
              <a:rPr lang="zh-CN" altLang="en-US" sz="2400" dirty="0"/>
              <a:t>文档中有且仅有一个根元素。标记间的字符串数据就是该元素的值，在</a:t>
            </a:r>
            <a:r>
              <a:rPr lang="en-US" altLang="zh-CN" sz="2400" dirty="0"/>
              <a:t>XML</a:t>
            </a:r>
            <a:r>
              <a:rPr lang="zh-CN" altLang="en-US" sz="2400" dirty="0"/>
              <a:t>中，如果元素的值中存在空格，那么这些空格将按原样解析出来  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813C4D3-1043-4C58-9C42-CF11265FD25F}"/>
              </a:ext>
            </a:extLst>
          </p:cNvPr>
          <p:cNvSpPr/>
          <p:nvPr/>
        </p:nvSpPr>
        <p:spPr bwMode="auto">
          <a:xfrm>
            <a:off x="6425573" y="2499203"/>
            <a:ext cx="1107872" cy="53000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root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0512FD0-1AEE-4AA4-9F72-7088F94F60BF}"/>
              </a:ext>
            </a:extLst>
          </p:cNvPr>
          <p:cNvSpPr/>
          <p:nvPr/>
        </p:nvSpPr>
        <p:spPr bwMode="auto">
          <a:xfrm>
            <a:off x="5113269" y="3394913"/>
            <a:ext cx="1107872" cy="53000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a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51EF93F-1D54-42E2-A5A7-FDD132FBC970}"/>
              </a:ext>
            </a:extLst>
          </p:cNvPr>
          <p:cNvSpPr/>
          <p:nvPr/>
        </p:nvSpPr>
        <p:spPr bwMode="auto">
          <a:xfrm>
            <a:off x="6425573" y="3394913"/>
            <a:ext cx="1107872" cy="53000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b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B0F53D7D-00F1-4C24-A9FD-11900E545A67}"/>
              </a:ext>
            </a:extLst>
          </p:cNvPr>
          <p:cNvSpPr/>
          <p:nvPr/>
        </p:nvSpPr>
        <p:spPr bwMode="auto">
          <a:xfrm>
            <a:off x="7704829" y="3413086"/>
            <a:ext cx="1107872" cy="53000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c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18753E80-979A-4ACD-88C2-765A48DF0CE9}"/>
              </a:ext>
            </a:extLst>
          </p:cNvPr>
          <p:cNvSpPr/>
          <p:nvPr/>
        </p:nvSpPr>
        <p:spPr bwMode="auto">
          <a:xfrm>
            <a:off x="4380452" y="4253199"/>
            <a:ext cx="1107872" cy="53000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a1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1588851-4020-471B-87F0-ED1C74A88508}"/>
              </a:ext>
            </a:extLst>
          </p:cNvPr>
          <p:cNvSpPr/>
          <p:nvPr/>
        </p:nvSpPr>
        <p:spPr bwMode="auto">
          <a:xfrm>
            <a:off x="5734354" y="4266007"/>
            <a:ext cx="1107872" cy="53000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a2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7EC7752-96DE-4ED6-852C-64438C831C4C}"/>
              </a:ext>
            </a:extLst>
          </p:cNvPr>
          <p:cNvCxnSpPr>
            <a:stCxn id="3" idx="3"/>
            <a:endCxn id="18" idx="0"/>
          </p:cNvCxnSpPr>
          <p:nvPr/>
        </p:nvCxnSpPr>
        <p:spPr bwMode="auto">
          <a:xfrm flipH="1">
            <a:off x="5667205" y="2951590"/>
            <a:ext cx="920612" cy="44332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90E28FB-7304-4F9D-A8F1-5D93970B661D}"/>
              </a:ext>
            </a:extLst>
          </p:cNvPr>
          <p:cNvCxnSpPr>
            <a:cxnSpLocks/>
            <a:stCxn id="3" idx="4"/>
            <a:endCxn id="19" idx="0"/>
          </p:cNvCxnSpPr>
          <p:nvPr/>
        </p:nvCxnSpPr>
        <p:spPr bwMode="auto">
          <a:xfrm>
            <a:off x="6979509" y="3029207"/>
            <a:ext cx="0" cy="3657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51524CDE-67A9-4B3B-9099-7B454C70C42A}"/>
              </a:ext>
            </a:extLst>
          </p:cNvPr>
          <p:cNvCxnSpPr>
            <a:stCxn id="3" idx="5"/>
            <a:endCxn id="20" idx="0"/>
          </p:cNvCxnSpPr>
          <p:nvPr/>
        </p:nvCxnSpPr>
        <p:spPr bwMode="auto">
          <a:xfrm>
            <a:off x="7371201" y="2951590"/>
            <a:ext cx="887564" cy="4614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0092CD1-420D-4B62-8695-03BF2792AFA4}"/>
              </a:ext>
            </a:extLst>
          </p:cNvPr>
          <p:cNvCxnSpPr>
            <a:stCxn id="18" idx="3"/>
            <a:endCxn id="21" idx="0"/>
          </p:cNvCxnSpPr>
          <p:nvPr/>
        </p:nvCxnSpPr>
        <p:spPr bwMode="auto">
          <a:xfrm flipH="1">
            <a:off x="4934388" y="3847300"/>
            <a:ext cx="341125" cy="40589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741F352-3963-43B2-9799-E52D295A1D16}"/>
              </a:ext>
            </a:extLst>
          </p:cNvPr>
          <p:cNvCxnSpPr>
            <a:stCxn id="18" idx="5"/>
            <a:endCxn id="22" idx="0"/>
          </p:cNvCxnSpPr>
          <p:nvPr/>
        </p:nvCxnSpPr>
        <p:spPr bwMode="auto">
          <a:xfrm>
            <a:off x="6058897" y="3847300"/>
            <a:ext cx="229393" cy="41870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1462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6" grpId="0" bldLvl="0" animBg="1"/>
      <p:bldP spid="17" grpId="0"/>
      <p:bldP spid="3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实体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114</a:t>
            </a:fld>
            <a:endParaRPr lang="en-US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57F901B-4BFD-49A9-9625-4F6A37DDA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595290"/>
            <a:ext cx="3600450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/>
          <a:p>
            <a:r>
              <a:rPr lang="zh-CN" altLang="en-US" sz="2400" dirty="0">
                <a:latin typeface="+mn-ea"/>
              </a:rPr>
              <a:t>预定义实体表如下所示</a:t>
            </a:r>
            <a:r>
              <a:rPr lang="en-US" altLang="zh-CN" sz="2400" dirty="0">
                <a:latin typeface="+mn-ea"/>
              </a:rPr>
              <a:t>:</a:t>
            </a: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610CF917-781C-4ED2-B13F-D50E63DA23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0658132"/>
              </p:ext>
            </p:extLst>
          </p:nvPr>
        </p:nvGraphicFramePr>
        <p:xfrm>
          <a:off x="1914313" y="2222506"/>
          <a:ext cx="5321723" cy="2756160"/>
        </p:xfrm>
        <a:graphic>
          <a:graphicData uri="http://schemas.openxmlformats.org/drawingml/2006/table">
            <a:tbl>
              <a:tblPr/>
              <a:tblGrid>
                <a:gridCol w="1371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8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1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5613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Tx/>
                        <a:buFont typeface="Wingdings" panose="05000000000000000000" pitchFamily="2" charset="2"/>
                        <a:buChar char="q"/>
                        <a:defRPr sz="2800" b="1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85000"/>
                        <a:buFont typeface="Wingdings" panose="05000000000000000000" pitchFamily="2" charset="2"/>
                        <a:buChar char="q"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lang="zh-CN" altLang="en-US" sz="2400" b="1" dirty="0">
                          <a:latin typeface="+mn-lt"/>
                          <a:ea typeface="宋体" panose="02010600030101010101" pitchFamily="2" charset="-122"/>
                        </a:rPr>
                        <a:t>实体名</a:t>
                      </a:r>
                    </a:p>
                  </a:txBody>
                  <a:tcPr marL="90006" marR="90006" marT="46800" marB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Tx/>
                        <a:buFont typeface="Wingdings" panose="05000000000000000000" pitchFamily="2" charset="2"/>
                        <a:buChar char="q"/>
                        <a:defRPr sz="2800" b="1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85000"/>
                        <a:buFont typeface="Wingdings" panose="05000000000000000000" pitchFamily="2" charset="2"/>
                        <a:buChar char="q"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lang="zh-CN" altLang="en-US" sz="2400" b="1" dirty="0">
                          <a:latin typeface="+mn-lt"/>
                          <a:ea typeface="宋体" panose="02010600030101010101" pitchFamily="2" charset="-122"/>
                        </a:rPr>
                        <a:t>引用格式</a:t>
                      </a:r>
                    </a:p>
                  </a:txBody>
                  <a:tcPr marL="90006" marR="90006" marT="46800" marB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Tx/>
                        <a:buFont typeface="Wingdings" panose="05000000000000000000" pitchFamily="2" charset="2"/>
                        <a:buChar char="q"/>
                        <a:defRPr sz="2800" b="1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85000"/>
                        <a:buFont typeface="Wingdings" panose="05000000000000000000" pitchFamily="2" charset="2"/>
                        <a:buChar char="q"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lang="zh-CN" altLang="en-US" sz="2400" b="1" dirty="0">
                          <a:latin typeface="+mj-ea"/>
                          <a:ea typeface="+mj-ea"/>
                        </a:rPr>
                        <a:t>表示的符号</a:t>
                      </a:r>
                    </a:p>
                  </a:txBody>
                  <a:tcPr marL="90006" marR="90006" marT="46800" marB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612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Tx/>
                        <a:buFont typeface="Wingdings" panose="05000000000000000000" pitchFamily="2" charset="2"/>
                        <a:buChar char="q"/>
                        <a:defRPr sz="2800" b="1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85000"/>
                        <a:buFont typeface="Wingdings" panose="05000000000000000000" pitchFamily="2" charset="2"/>
                        <a:buChar char="q"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lang="en-US" altLang="zh-CN" sz="2400" b="0" dirty="0" err="1">
                          <a:latin typeface="+mn-lt"/>
                          <a:ea typeface="宋体" panose="02010600030101010101" pitchFamily="2" charset="-122"/>
                        </a:rPr>
                        <a:t>lt</a:t>
                      </a:r>
                      <a:endParaRPr lang="zh-CN" altLang="en-US" sz="2400" b="0" dirty="0"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0006" marR="90006" marT="46800" marB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Tx/>
                        <a:buFont typeface="Wingdings" panose="05000000000000000000" pitchFamily="2" charset="2"/>
                        <a:buChar char="q"/>
                        <a:defRPr sz="2800" b="1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85000"/>
                        <a:buFont typeface="Wingdings" panose="05000000000000000000" pitchFamily="2" charset="2"/>
                        <a:buChar char="q"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宋体" panose="02010600030101010101" pitchFamily="2" charset="-122"/>
                        </a:rPr>
                        <a:t>&amp;</a:t>
                      </a:r>
                      <a:r>
                        <a:rPr lang="en-US" altLang="zh-CN" sz="2400" b="0" dirty="0" err="1">
                          <a:latin typeface="+mn-lt"/>
                          <a:ea typeface="宋体" panose="02010600030101010101" pitchFamily="2" charset="-122"/>
                        </a:rPr>
                        <a:t>lt</a:t>
                      </a:r>
                      <a:r>
                        <a:rPr lang="en-US" altLang="zh-CN" sz="2400" b="0" dirty="0">
                          <a:latin typeface="+mn-lt"/>
                          <a:ea typeface="宋体" panose="02010600030101010101" pitchFamily="2" charset="-122"/>
                        </a:rPr>
                        <a:t>;</a:t>
                      </a:r>
                      <a:endParaRPr lang="zh-CN" altLang="en-US" sz="2400" b="0" dirty="0"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0006" marR="90006" marT="46800" marB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Tx/>
                        <a:buFont typeface="Wingdings" panose="05000000000000000000" pitchFamily="2" charset="2"/>
                        <a:buChar char="q"/>
                        <a:defRPr sz="2800" b="1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85000"/>
                        <a:buFont typeface="Wingdings" panose="05000000000000000000" pitchFamily="2" charset="2"/>
                        <a:buChar char="q"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lang="en-US" altLang="zh-CN" sz="2400" b="0">
                          <a:latin typeface="+mn-lt"/>
                          <a:ea typeface="宋体" panose="02010600030101010101" pitchFamily="2" charset="-122"/>
                        </a:rPr>
                        <a:t>&lt;</a:t>
                      </a:r>
                      <a:endParaRPr lang="zh-CN" altLang="en-US" sz="2400" b="0"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0006" marR="90006" marT="46800" marB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Tx/>
                        <a:buFont typeface="Wingdings" panose="05000000000000000000" pitchFamily="2" charset="2"/>
                        <a:buChar char="q"/>
                        <a:defRPr sz="2800" b="1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85000"/>
                        <a:buFont typeface="Wingdings" panose="05000000000000000000" pitchFamily="2" charset="2"/>
                        <a:buChar char="q"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lang="en-US" altLang="zh-CN" sz="2400" b="0" err="1">
                          <a:latin typeface="+mn-lt"/>
                          <a:ea typeface="宋体" panose="02010600030101010101" pitchFamily="2" charset="-122"/>
                        </a:rPr>
                        <a:t>gt</a:t>
                      </a:r>
                      <a:endParaRPr lang="zh-CN" altLang="en-US" sz="2400" b="0"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0006" marR="90006" marT="46800" marB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Tx/>
                        <a:buFont typeface="Wingdings" panose="05000000000000000000" pitchFamily="2" charset="2"/>
                        <a:buChar char="q"/>
                        <a:defRPr sz="2800" b="1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85000"/>
                        <a:buFont typeface="Wingdings" panose="05000000000000000000" pitchFamily="2" charset="2"/>
                        <a:buChar char="q"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宋体" panose="02010600030101010101" pitchFamily="2" charset="-122"/>
                        </a:rPr>
                        <a:t>&amp;</a:t>
                      </a:r>
                      <a:r>
                        <a:rPr lang="en-US" altLang="zh-CN" sz="2400" b="0" dirty="0" err="1">
                          <a:latin typeface="+mn-lt"/>
                          <a:ea typeface="宋体" panose="02010600030101010101" pitchFamily="2" charset="-122"/>
                        </a:rPr>
                        <a:t>gt</a:t>
                      </a:r>
                      <a:r>
                        <a:rPr lang="en-US" altLang="zh-CN" sz="2400" b="0" dirty="0">
                          <a:latin typeface="+mn-lt"/>
                          <a:ea typeface="宋体" panose="02010600030101010101" pitchFamily="2" charset="-122"/>
                        </a:rPr>
                        <a:t>;</a:t>
                      </a:r>
                      <a:endParaRPr lang="zh-CN" altLang="en-US" sz="2400" b="0" dirty="0"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0006" marR="90006" marT="46800" marB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Tx/>
                        <a:buFont typeface="Wingdings" panose="05000000000000000000" pitchFamily="2" charset="2"/>
                        <a:buChar char="q"/>
                        <a:defRPr sz="2800" b="1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85000"/>
                        <a:buFont typeface="Wingdings" panose="05000000000000000000" pitchFamily="2" charset="2"/>
                        <a:buChar char="q"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宋体" panose="02010600030101010101" pitchFamily="2" charset="-122"/>
                        </a:rPr>
                        <a:t>&gt;</a:t>
                      </a:r>
                      <a:endParaRPr lang="zh-CN" altLang="en-US" sz="2400" b="0" dirty="0"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0006" marR="90006" marT="46800" marB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Tx/>
                        <a:buFont typeface="Wingdings" panose="05000000000000000000" pitchFamily="2" charset="2"/>
                        <a:buChar char="q"/>
                        <a:defRPr sz="2800" b="1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85000"/>
                        <a:buFont typeface="Wingdings" panose="05000000000000000000" pitchFamily="2" charset="2"/>
                        <a:buChar char="q"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lang="en-US" altLang="zh-CN" sz="2400" b="0">
                          <a:latin typeface="+mn-lt"/>
                          <a:ea typeface="宋体" panose="02010600030101010101" pitchFamily="2" charset="-122"/>
                        </a:rPr>
                        <a:t>amp</a:t>
                      </a:r>
                      <a:endParaRPr lang="zh-CN" altLang="en-US" sz="2400" b="0"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0006" marR="90006" marT="46800" marB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Tx/>
                        <a:buFont typeface="Wingdings" panose="05000000000000000000" pitchFamily="2" charset="2"/>
                        <a:buChar char="q"/>
                        <a:defRPr sz="2800" b="1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85000"/>
                        <a:buFont typeface="Wingdings" panose="05000000000000000000" pitchFamily="2" charset="2"/>
                        <a:buChar char="q"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宋体" panose="02010600030101010101" pitchFamily="2" charset="-122"/>
                        </a:rPr>
                        <a:t>&amp;amp;</a:t>
                      </a:r>
                      <a:endParaRPr lang="zh-CN" altLang="en-US" sz="2400" b="0" dirty="0"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0006" marR="90006" marT="46800" marB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Tx/>
                        <a:buFont typeface="Wingdings" panose="05000000000000000000" pitchFamily="2" charset="2"/>
                        <a:buChar char="q"/>
                        <a:defRPr sz="2800" b="1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85000"/>
                        <a:buFont typeface="Wingdings" panose="05000000000000000000" pitchFamily="2" charset="2"/>
                        <a:buChar char="q"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lang="en-US" altLang="zh-CN" sz="2400" b="0">
                          <a:latin typeface="+mn-lt"/>
                          <a:ea typeface="宋体" panose="02010600030101010101" pitchFamily="2" charset="-122"/>
                        </a:rPr>
                        <a:t>&amp;</a:t>
                      </a:r>
                      <a:endParaRPr lang="zh-CN" altLang="en-US" sz="2400" b="0"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0006" marR="90006" marT="46800" marB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613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Tx/>
                        <a:buFont typeface="Wingdings" panose="05000000000000000000" pitchFamily="2" charset="2"/>
                        <a:buChar char="q"/>
                        <a:defRPr sz="2800" b="1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85000"/>
                        <a:buFont typeface="Wingdings" panose="05000000000000000000" pitchFamily="2" charset="2"/>
                        <a:buChar char="q"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lang="en-US" altLang="zh-CN" sz="2400" b="0" err="1">
                          <a:latin typeface="+mn-lt"/>
                          <a:ea typeface="宋体" panose="02010600030101010101" pitchFamily="2" charset="-122"/>
                        </a:rPr>
                        <a:t>apos</a:t>
                      </a:r>
                      <a:endParaRPr lang="zh-CN" altLang="en-US" sz="2400" b="0"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0006" marR="90006" marT="46800" marB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Tx/>
                        <a:buFont typeface="Wingdings" panose="05000000000000000000" pitchFamily="2" charset="2"/>
                        <a:buChar char="q"/>
                        <a:defRPr sz="2800" b="1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85000"/>
                        <a:buFont typeface="Wingdings" panose="05000000000000000000" pitchFamily="2" charset="2"/>
                        <a:buChar char="q"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lang="en-US" altLang="zh-CN" sz="2400" b="0" err="1">
                          <a:latin typeface="+mn-lt"/>
                          <a:ea typeface="宋体" panose="02010600030101010101" pitchFamily="2" charset="-122"/>
                        </a:rPr>
                        <a:t>&amp;apos</a:t>
                      </a:r>
                      <a:r>
                        <a:rPr lang="en-US" altLang="zh-CN" sz="2400" b="0">
                          <a:latin typeface="+mn-lt"/>
                          <a:ea typeface="宋体" panose="02010600030101010101" pitchFamily="2" charset="-122"/>
                        </a:rPr>
                        <a:t>;</a:t>
                      </a:r>
                      <a:endParaRPr lang="zh-CN" altLang="en-US" sz="2400" b="0"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0006" marR="90006" marT="46800" marB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Tx/>
                        <a:buFont typeface="Wingdings" panose="05000000000000000000" pitchFamily="2" charset="2"/>
                        <a:buChar char="q"/>
                        <a:defRPr sz="2800" b="1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85000"/>
                        <a:buFont typeface="Wingdings" panose="05000000000000000000" pitchFamily="2" charset="2"/>
                        <a:buChar char="q"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宋体" panose="02010600030101010101" pitchFamily="2" charset="-122"/>
                        </a:rPr>
                        <a:t>'</a:t>
                      </a:r>
                      <a:endParaRPr lang="zh-CN" altLang="en-US" sz="2400" b="0" dirty="0"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0006" marR="90006" marT="46800" marB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5612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Tx/>
                        <a:buFont typeface="Wingdings" panose="05000000000000000000" pitchFamily="2" charset="2"/>
                        <a:buChar char="q"/>
                        <a:defRPr sz="2800" b="1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85000"/>
                        <a:buFont typeface="Wingdings" panose="05000000000000000000" pitchFamily="2" charset="2"/>
                        <a:buChar char="q"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lang="en-US" altLang="zh-CN" sz="2400" b="0" err="1">
                          <a:latin typeface="+mn-lt"/>
                          <a:ea typeface="宋体" panose="02010600030101010101" pitchFamily="2" charset="-122"/>
                        </a:rPr>
                        <a:t>quot</a:t>
                      </a:r>
                      <a:endParaRPr lang="zh-CN" altLang="en-US" sz="2400" b="0"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0006" marR="90006" marT="46800" marB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Tx/>
                        <a:buFont typeface="Wingdings" panose="05000000000000000000" pitchFamily="2" charset="2"/>
                        <a:buChar char="q"/>
                        <a:defRPr sz="2800" b="1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85000"/>
                        <a:buFont typeface="Wingdings" panose="05000000000000000000" pitchFamily="2" charset="2"/>
                        <a:buChar char="q"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lang="en-US" altLang="zh-CN" sz="2400" b="0" err="1">
                          <a:latin typeface="+mn-lt"/>
                          <a:ea typeface="宋体" panose="02010600030101010101" pitchFamily="2" charset="-122"/>
                        </a:rPr>
                        <a:t>&amp;quot</a:t>
                      </a:r>
                      <a:r>
                        <a:rPr lang="en-US" altLang="zh-CN" sz="2400" b="0">
                          <a:latin typeface="+mn-lt"/>
                          <a:ea typeface="宋体" panose="02010600030101010101" pitchFamily="2" charset="-122"/>
                        </a:rPr>
                        <a:t>;</a:t>
                      </a:r>
                      <a:endParaRPr lang="zh-CN" altLang="en-US" sz="2400" b="0"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0006" marR="90006" marT="46800" marB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Tx/>
                        <a:buFont typeface="Wingdings" panose="05000000000000000000" pitchFamily="2" charset="2"/>
                        <a:buChar char="q"/>
                        <a:defRPr sz="2800" b="1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66"/>
                        </a:buClr>
                        <a:buSzPct val="85000"/>
                        <a:buFont typeface="Wingdings" panose="05000000000000000000" pitchFamily="2" charset="2"/>
                        <a:buChar char="q"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宋体" panose="02010600030101010101" pitchFamily="2" charset="-122"/>
                        </a:rPr>
                        <a:t>"</a:t>
                      </a:r>
                      <a:endParaRPr lang="zh-CN" altLang="en-US" sz="2400" b="0" dirty="0"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0006" marR="90006" marT="46800" marB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矩形 26">
            <a:extLst>
              <a:ext uri="{FF2B5EF4-FFF2-40B4-BE49-F238E27FC236}">
                <a16:creationId xmlns:a16="http://schemas.microsoft.com/office/drawing/2014/main" id="{01447981-2998-45EF-8679-C90A1DBF4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728" y="5371389"/>
            <a:ext cx="6050352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indent="2667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r>
              <a:rPr lang="zh-CN" altLang="en-US" sz="2400" dirty="0">
                <a:latin typeface="+mn-ea"/>
                <a:ea typeface="+mn-ea"/>
              </a:rPr>
              <a:t>实体在</a:t>
            </a:r>
            <a:r>
              <a:rPr lang="en-US" altLang="zh-CN" sz="2400" dirty="0">
                <a:latin typeface="+mn-lt"/>
                <a:ea typeface="+mn-ea"/>
              </a:rPr>
              <a:t>XML</a:t>
            </a:r>
            <a:r>
              <a:rPr lang="zh-CN" altLang="en-US" sz="2400" dirty="0">
                <a:latin typeface="+mn-ea"/>
                <a:ea typeface="+mn-ea"/>
              </a:rPr>
              <a:t>文档中的一般引用格式如下：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BAFA8FE-5517-4798-9CD7-16FC4032B1FC}"/>
              </a:ext>
            </a:extLst>
          </p:cNvPr>
          <p:cNvSpPr/>
          <p:nvPr/>
        </p:nvSpPr>
        <p:spPr bwMode="auto">
          <a:xfrm>
            <a:off x="6057899" y="5831157"/>
            <a:ext cx="1662114" cy="509453"/>
          </a:xfrm>
          <a:prstGeom prst="roundRect">
            <a:avLst/>
          </a:prstGeom>
          <a:gradFill flip="none" rotWithShape="1">
            <a:gsLst>
              <a:gs pos="0">
                <a:srgbClr val="F1CD73">
                  <a:tint val="66000"/>
                  <a:satMod val="160000"/>
                </a:srgbClr>
              </a:gs>
              <a:gs pos="50000">
                <a:srgbClr val="F1CD73">
                  <a:tint val="44500"/>
                  <a:satMod val="160000"/>
                </a:srgbClr>
              </a:gs>
              <a:gs pos="100000">
                <a:srgbClr val="F1CD73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rgbClr val="F1CD73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400" dirty="0"/>
              <a:t>&amp;</a:t>
            </a:r>
            <a:r>
              <a:rPr lang="zh-CN" altLang="en-US" sz="2400" dirty="0"/>
              <a:t>实体名</a:t>
            </a:r>
            <a:r>
              <a:rPr lang="en-US" altLang="zh-CN" sz="2400" dirty="0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268622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2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属性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115</a:t>
            </a:fld>
            <a:endParaRPr lang="en-US" altLang="en-US"/>
          </a:p>
        </p:txBody>
      </p:sp>
      <p:sp>
        <p:nvSpPr>
          <p:cNvPr id="9" name="文本占位符 62466">
            <a:extLst>
              <a:ext uri="{FF2B5EF4-FFF2-40B4-BE49-F238E27FC236}">
                <a16:creationId xmlns:a16="http://schemas.microsoft.com/office/drawing/2014/main" id="{7A170416-D7C4-4BF5-AEF3-4051E93C7956}"/>
              </a:ext>
            </a:extLst>
          </p:cNvPr>
          <p:cNvSpPr txBox="1">
            <a:spLocks noChangeArrowheads="1"/>
          </p:cNvSpPr>
          <p:nvPr/>
        </p:nvSpPr>
        <p:spPr>
          <a:xfrm>
            <a:off x="735013" y="1650156"/>
            <a:ext cx="8229600" cy="4525962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宋体" charset="0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26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kumimoji="1" sz="23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sz="2000" b="0" kern="0" dirty="0">
                <a:latin typeface="+mn-ea"/>
                <a:ea typeface="+mn-ea"/>
              </a:rPr>
              <a:t>	</a:t>
            </a:r>
            <a:r>
              <a:rPr lang="zh-CN" altLang="en-US" sz="2000" b="0" kern="0" dirty="0">
                <a:latin typeface="+mn-ea"/>
                <a:ea typeface="+mn-ea"/>
              </a:rPr>
              <a:t>属性是用来修饰某个元素的，如</a:t>
            </a:r>
            <a:r>
              <a:rPr lang="zh-CN" altLang="en-US" sz="2000" b="0" kern="0" dirty="0"/>
              <a:t>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1600" b="0" kern="0" dirty="0"/>
              <a:t>	</a:t>
            </a:r>
            <a:r>
              <a:rPr lang="en-US" altLang="zh-CN" sz="1600" b="0" kern="0" dirty="0"/>
              <a:t>&lt;root&gt;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600" b="0" kern="0" dirty="0"/>
              <a:t>		&lt;a attribute="aa"&gt;this is test&lt;/a&gt;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600" b="0" kern="0" dirty="0"/>
              <a:t>	&lt;/root&gt;</a:t>
            </a:r>
          </a:p>
        </p:txBody>
      </p:sp>
      <p:sp>
        <p:nvSpPr>
          <p:cNvPr id="10" name="矩形标注 62468">
            <a:extLst>
              <a:ext uri="{FF2B5EF4-FFF2-40B4-BE49-F238E27FC236}">
                <a16:creationId xmlns:a16="http://schemas.microsoft.com/office/drawing/2014/main" id="{72A77915-F125-4D47-90D2-882E53A14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2945555"/>
            <a:ext cx="1076771" cy="360363"/>
          </a:xfrm>
          <a:prstGeom prst="wedgeRectCallout">
            <a:avLst>
              <a:gd name="adj1" fmla="val 78477"/>
              <a:gd name="adj2" fmla="val -165861"/>
            </a:avLst>
          </a:prstGeom>
          <a:solidFill>
            <a:srgbClr val="FFFF99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r>
              <a:rPr lang="zh-CN" altLang="en-US" sz="2000" b="1" dirty="0">
                <a:latin typeface="+mn-ea"/>
              </a:rPr>
              <a:t>属性名</a:t>
            </a:r>
            <a:r>
              <a:rPr lang="zh-CN" altLang="en-US" sz="2000" dirty="0">
                <a:latin typeface="+mn-ea"/>
              </a:rPr>
              <a:t> </a:t>
            </a:r>
          </a:p>
        </p:txBody>
      </p:sp>
      <p:sp>
        <p:nvSpPr>
          <p:cNvPr id="11" name="矩形标注 62469">
            <a:extLst>
              <a:ext uri="{FF2B5EF4-FFF2-40B4-BE49-F238E27FC236}">
                <a16:creationId xmlns:a16="http://schemas.microsoft.com/office/drawing/2014/main" id="{2FEB71D7-C40A-4973-A904-80B86E5F5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0830" y="2713601"/>
            <a:ext cx="1076771" cy="360363"/>
          </a:xfrm>
          <a:prstGeom prst="wedgeRectCallout">
            <a:avLst>
              <a:gd name="adj1" fmla="val -93894"/>
              <a:gd name="adj2" fmla="val -98979"/>
            </a:avLst>
          </a:prstGeom>
          <a:solidFill>
            <a:srgbClr val="FFFF99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r>
              <a:rPr lang="zh-CN" altLang="en-US" sz="2000" b="1" dirty="0">
                <a:latin typeface="+mn-ea"/>
              </a:rPr>
              <a:t>属性值</a:t>
            </a:r>
            <a:r>
              <a:rPr lang="zh-CN" altLang="en-US" sz="2000" dirty="0">
                <a:latin typeface="+mn-ea"/>
              </a:rPr>
              <a:t> 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CD76DB-8EF1-4BE5-ABF7-6883FE496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204" y="3578678"/>
            <a:ext cx="6007100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r>
              <a:rPr lang="zh-CN" altLang="en-US" sz="2400" dirty="0">
                <a:latin typeface="+mn-ea"/>
              </a:rPr>
              <a:t>关于元素的属性需注意如下几个问题：</a:t>
            </a: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8807CEB7-2727-42B5-B209-3C98DFC2CDF3}"/>
              </a:ext>
            </a:extLst>
          </p:cNvPr>
          <p:cNvSpPr>
            <a:spLocks/>
          </p:cNvSpPr>
          <p:nvPr/>
        </p:nvSpPr>
        <p:spPr bwMode="auto">
          <a:xfrm>
            <a:off x="611188" y="4296014"/>
            <a:ext cx="431800" cy="1944687"/>
          </a:xfrm>
          <a:prstGeom prst="leftBrace">
            <a:avLst>
              <a:gd name="adj1" fmla="val 37510"/>
              <a:gd name="adj2" fmla="val 50000"/>
            </a:avLst>
          </a:prstGeom>
          <a:noFill/>
          <a:ln w="2857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CC64AF-B4F3-449B-A872-1CA0777BB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4177477"/>
            <a:ext cx="8101012" cy="2156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457200" indent="-457200">
              <a:lnSpc>
                <a:spcPts val="3300"/>
              </a:lnSpc>
              <a:buFont typeface="+mj-ea"/>
              <a:buAutoNum type="circleNumDbPlain"/>
            </a:pPr>
            <a:r>
              <a:rPr lang="zh-CN" altLang="en-US" sz="2400" dirty="0">
                <a:latin typeface="+mn-ea"/>
              </a:rPr>
              <a:t>属性的值必须用引号括起来，如： </a:t>
            </a:r>
            <a:r>
              <a:rPr lang="en-US" altLang="zh-CN" sz="2400" dirty="0"/>
              <a:t>attribute1=“aa” </a:t>
            </a:r>
            <a:r>
              <a:rPr lang="zh-CN" altLang="en-US" sz="2400" dirty="0">
                <a:latin typeface="+mn-ea"/>
              </a:rPr>
              <a:t>或</a:t>
            </a:r>
            <a:r>
              <a:rPr lang="en-US" altLang="zh-CN" sz="2400" dirty="0"/>
              <a:t>attribute3=‘aa' </a:t>
            </a:r>
            <a:r>
              <a:rPr lang="zh-CN" altLang="en-US" sz="2400" dirty="0">
                <a:latin typeface="+mn-ea"/>
              </a:rPr>
              <a:t>；</a:t>
            </a:r>
          </a:p>
          <a:p>
            <a:pPr marL="457200" indent="-457200">
              <a:lnSpc>
                <a:spcPts val="3300"/>
              </a:lnSpc>
              <a:buFont typeface="+mj-ea"/>
              <a:buAutoNum type="circleNumDbPlain"/>
            </a:pPr>
            <a:r>
              <a:rPr lang="zh-CN" altLang="en-US" sz="2400" dirty="0">
                <a:latin typeface="+mn-ea"/>
              </a:rPr>
              <a:t>元素的属性以名和值成对出现；</a:t>
            </a:r>
          </a:p>
          <a:p>
            <a:pPr marL="457200" indent="-457200">
              <a:lnSpc>
                <a:spcPts val="3300"/>
              </a:lnSpc>
              <a:buFont typeface="+mj-ea"/>
              <a:buAutoNum type="circleNumDbPlain"/>
            </a:pPr>
            <a:r>
              <a:rPr lang="zh-CN" altLang="en-US" sz="2400" dirty="0">
                <a:latin typeface="+mn-ea"/>
              </a:rPr>
              <a:t>用来修饰同一个元素的属性的属性名不能相同 ；</a:t>
            </a:r>
          </a:p>
          <a:p>
            <a:pPr marL="457200" indent="-457200">
              <a:lnSpc>
                <a:spcPts val="3300"/>
              </a:lnSpc>
              <a:buFont typeface="+mj-ea"/>
              <a:buAutoNum type="circleNumDbPlain"/>
            </a:pPr>
            <a:r>
              <a:rPr lang="zh-CN" altLang="en-US" sz="2400" dirty="0">
                <a:latin typeface="+mn-ea"/>
              </a:rPr>
              <a:t>属性值不能包含</a:t>
            </a:r>
            <a:r>
              <a:rPr lang="zh-CN" altLang="en-US" sz="2400" dirty="0"/>
              <a:t>“</a:t>
            </a:r>
            <a:r>
              <a:rPr lang="en-US" altLang="zh-CN" sz="2400" dirty="0"/>
              <a:t>&amp;”</a:t>
            </a:r>
            <a:r>
              <a:rPr lang="zh-CN" altLang="en-US" sz="2400" dirty="0"/>
              <a:t>、“’”、“</a:t>
            </a:r>
            <a:r>
              <a:rPr lang="en-US" altLang="zh-CN" sz="2400" dirty="0"/>
              <a:t>&lt;”</a:t>
            </a:r>
            <a:r>
              <a:rPr lang="zh-CN" altLang="en-US" sz="2400" dirty="0">
                <a:latin typeface="+mn-ea"/>
              </a:rPr>
              <a:t>等字符。 </a:t>
            </a:r>
          </a:p>
        </p:txBody>
      </p:sp>
    </p:spTree>
    <p:extLst>
      <p:ext uri="{BB962C8B-B14F-4D97-AF65-F5344CB8AC3E}">
        <p14:creationId xmlns:p14="http://schemas.microsoft.com/office/powerpoint/2010/main" val="292254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40"/>
                            </p:stCondLst>
                            <p:childTnLst>
                              <p:par>
                                <p:cTn id="1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4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4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dirty="0"/>
              <a:t>CDATA</a:t>
            </a:r>
            <a:r>
              <a:rPr lang="zh-CN" altLang="en-US" dirty="0"/>
              <a:t>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116</a:t>
            </a:fld>
            <a:endParaRPr lang="en-US" altLang="en-US"/>
          </a:p>
        </p:txBody>
      </p:sp>
      <p:sp>
        <p:nvSpPr>
          <p:cNvPr id="15" name="文本占位符 63490">
            <a:extLst>
              <a:ext uri="{FF2B5EF4-FFF2-40B4-BE49-F238E27FC236}">
                <a16:creationId xmlns:a16="http://schemas.microsoft.com/office/drawing/2014/main" id="{25C1CA80-4503-45B0-A272-0684A0860E19}"/>
              </a:ext>
            </a:extLst>
          </p:cNvPr>
          <p:cNvSpPr txBox="1">
            <a:spLocks noChangeArrowheads="1"/>
          </p:cNvSpPr>
          <p:nvPr/>
        </p:nvSpPr>
        <p:spPr>
          <a:xfrm>
            <a:off x="765553" y="1474788"/>
            <a:ext cx="7619244" cy="4525962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宋体" charset="0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26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kumimoji="1" sz="23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457200" algn="just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000" b="0" kern="0" dirty="0">
                <a:latin typeface="+mn-ea"/>
                <a:ea typeface="+mn-ea"/>
              </a:rPr>
              <a:t>通过</a:t>
            </a:r>
            <a:r>
              <a:rPr lang="en-US" altLang="zh-CN" sz="2000" b="0" kern="0" dirty="0">
                <a:ea typeface="+mn-ea"/>
              </a:rPr>
              <a:t>CDATA</a:t>
            </a:r>
            <a:r>
              <a:rPr lang="zh-CN" altLang="en-US" sz="2000" b="0" kern="0" dirty="0">
                <a:latin typeface="+mn-ea"/>
                <a:ea typeface="+mn-ea"/>
              </a:rPr>
              <a:t>节可以通知分析器，在</a:t>
            </a:r>
            <a:r>
              <a:rPr lang="en-US" altLang="zh-CN" sz="2000" b="0" kern="0" dirty="0">
                <a:ea typeface="+mn-ea"/>
              </a:rPr>
              <a:t>CDATA</a:t>
            </a:r>
            <a:r>
              <a:rPr lang="zh-CN" altLang="en-US" sz="2000" b="0" kern="0" dirty="0">
                <a:latin typeface="+mn-ea"/>
                <a:ea typeface="+mn-ea"/>
              </a:rPr>
              <a:t>节包含的字符中没有标记。如果文档包含可能会出现的标记字符，但我们又不是把它当作标记来使用，而只是属于文本字符，那么使用</a:t>
            </a:r>
            <a:r>
              <a:rPr lang="en-US" altLang="zh-CN" sz="2000" b="0" kern="0" dirty="0">
                <a:ea typeface="+mn-ea"/>
              </a:rPr>
              <a:t>CDATA</a:t>
            </a:r>
            <a:r>
              <a:rPr lang="zh-CN" altLang="en-US" sz="2000" b="0" kern="0" dirty="0">
                <a:latin typeface="+mn-ea"/>
                <a:ea typeface="+mn-ea"/>
              </a:rPr>
              <a:t>节来创建这样的文档就容易得多。</a:t>
            </a:r>
            <a:r>
              <a:rPr lang="en-US" altLang="zh-CN" sz="2000" b="0" kern="0" dirty="0">
                <a:ea typeface="+mn-ea"/>
              </a:rPr>
              <a:t>CDATA</a:t>
            </a:r>
            <a:r>
              <a:rPr lang="zh-CN" altLang="en-US" sz="2000" b="0" kern="0" dirty="0">
                <a:latin typeface="+mn-ea"/>
                <a:ea typeface="+mn-ea"/>
              </a:rPr>
              <a:t>节主要用于脚本语言内容、示例</a:t>
            </a:r>
            <a:r>
              <a:rPr lang="en-US" altLang="zh-CN" sz="2000" b="0" kern="0" dirty="0">
                <a:ea typeface="+mn-ea"/>
              </a:rPr>
              <a:t>XML</a:t>
            </a:r>
            <a:r>
              <a:rPr lang="zh-CN" altLang="en-US" sz="2000" b="0" kern="0" dirty="0">
                <a:latin typeface="+mn-ea"/>
                <a:ea typeface="+mn-ea"/>
              </a:rPr>
              <a:t>文档内容和</a:t>
            </a:r>
            <a:r>
              <a:rPr lang="en-US" altLang="zh-CN" sz="2000" b="0" kern="0" dirty="0">
                <a:latin typeface="+mn-ea"/>
                <a:ea typeface="+mn-ea"/>
              </a:rPr>
              <a:t>HTML</a:t>
            </a:r>
            <a:r>
              <a:rPr lang="zh-CN" altLang="en-US" sz="2000" b="0" kern="0" dirty="0">
                <a:latin typeface="+mn-ea"/>
                <a:ea typeface="+mn-ea"/>
              </a:rPr>
              <a:t>内容。如下所示</a:t>
            </a:r>
            <a:r>
              <a:rPr lang="zh-CN" altLang="en-US" sz="2000" b="0" kern="0" dirty="0"/>
              <a:t>：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6FF91F6-3DCA-4060-B724-924A9C180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8439" y="3346351"/>
            <a:ext cx="5159375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en-US" altLang="zh-CN" sz="1600" b="1" dirty="0"/>
              <a:t>&lt;?xml version="1.0" encoding="gb2312"?&gt;</a:t>
            </a:r>
          </a:p>
          <a:p>
            <a:r>
              <a:rPr lang="en-US" altLang="zh-CN" sz="1600" b="1" dirty="0"/>
              <a:t>	&lt;</a:t>
            </a:r>
            <a:r>
              <a:rPr lang="zh-CN" altLang="en-US" sz="1600" b="1" dirty="0"/>
              <a:t>程序</a:t>
            </a:r>
            <a:r>
              <a:rPr lang="en-US" altLang="zh-CN" sz="1600" b="1" dirty="0"/>
              <a:t>&gt;</a:t>
            </a:r>
          </a:p>
          <a:p>
            <a:r>
              <a:rPr lang="en-US" altLang="zh-CN" sz="1600" b="1" dirty="0"/>
              <a:t>		&lt;title&gt;test&lt;/title&gt;</a:t>
            </a:r>
          </a:p>
          <a:p>
            <a:r>
              <a:rPr lang="en-US" altLang="zh-CN" sz="1600" b="1" dirty="0"/>
              <a:t>		&lt;</a:t>
            </a:r>
            <a:r>
              <a:rPr lang="zh-CN" altLang="en-US" sz="1600" b="1" dirty="0"/>
              <a:t>内容</a:t>
            </a:r>
            <a:r>
              <a:rPr lang="en-US" altLang="zh-CN" sz="1600" b="1" dirty="0"/>
              <a:t>&gt;</a:t>
            </a:r>
          </a:p>
          <a:p>
            <a:r>
              <a:rPr lang="en-US" altLang="zh-CN" sz="1600" b="1" dirty="0"/>
              <a:t>		&lt;![CDATA[ </a:t>
            </a:r>
          </a:p>
          <a:p>
            <a:r>
              <a:rPr lang="en-US" altLang="zh-CN" sz="1600" b="1" dirty="0"/>
              <a:t>			if(20&lt;10){</a:t>
            </a:r>
          </a:p>
          <a:p>
            <a:r>
              <a:rPr lang="en-US" altLang="zh-CN" sz="1600" b="1" dirty="0"/>
              <a:t>				return "</a:t>
            </a:r>
            <a:r>
              <a:rPr lang="zh-CN" altLang="en-US" sz="1600" b="1" dirty="0"/>
              <a:t>你好</a:t>
            </a:r>
            <a:r>
              <a:rPr lang="en-US" altLang="zh-CN" sz="1600" b="1" dirty="0"/>
              <a:t>";</a:t>
            </a:r>
          </a:p>
          <a:p>
            <a:r>
              <a:rPr lang="en-US" altLang="zh-CN" sz="1600" b="1" dirty="0"/>
              <a:t>			}else{</a:t>
            </a:r>
          </a:p>
          <a:p>
            <a:r>
              <a:rPr lang="en-US" altLang="zh-CN" sz="1600" b="1" dirty="0"/>
              <a:t>				return "hello";</a:t>
            </a:r>
          </a:p>
          <a:p>
            <a:r>
              <a:rPr lang="en-US" altLang="zh-CN" sz="1600" b="1" dirty="0"/>
              <a:t>			}</a:t>
            </a:r>
          </a:p>
          <a:p>
            <a:r>
              <a:rPr lang="en-US" altLang="zh-CN" sz="1600" b="1" dirty="0"/>
              <a:t>		]]&gt;</a:t>
            </a:r>
          </a:p>
          <a:p>
            <a:r>
              <a:rPr lang="en-US" altLang="zh-CN" sz="1600" b="1" dirty="0"/>
              <a:t>		&lt;/</a:t>
            </a:r>
            <a:r>
              <a:rPr lang="zh-CN" altLang="en-US" sz="1600" b="1" dirty="0"/>
              <a:t>内容</a:t>
            </a:r>
            <a:r>
              <a:rPr lang="en-US" altLang="zh-CN" sz="1600" b="1" dirty="0"/>
              <a:t>&gt;</a:t>
            </a:r>
          </a:p>
          <a:p>
            <a:r>
              <a:rPr lang="en-US" altLang="zh-CN" sz="1600" b="1" dirty="0"/>
              <a:t>	&lt;/</a:t>
            </a:r>
            <a:r>
              <a:rPr lang="zh-CN" altLang="en-US" sz="1600" b="1" dirty="0"/>
              <a:t>程序</a:t>
            </a:r>
            <a:r>
              <a:rPr lang="en-US" altLang="zh-CN" sz="1600" b="1" dirty="0"/>
              <a:t>&gt;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86F0E7F-FE45-4220-B4D4-111C81E4F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186" y="4483666"/>
            <a:ext cx="3545681" cy="101784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注意：</a:t>
            </a:r>
            <a:r>
              <a:rPr lang="zh-CN" altLang="en-US" sz="2000" dirty="0">
                <a:latin typeface="+mn-ea"/>
              </a:rPr>
              <a:t>在</a:t>
            </a:r>
            <a:r>
              <a:rPr lang="zh-CN" altLang="en-US" sz="2000" dirty="0"/>
              <a:t>“</a:t>
            </a:r>
            <a:r>
              <a:rPr lang="en-US" altLang="zh-CN" sz="2000" dirty="0"/>
              <a:t>&lt;![CDATA[”</a:t>
            </a:r>
            <a:r>
              <a:rPr lang="zh-CN" altLang="en-US" sz="2000" dirty="0">
                <a:latin typeface="+mn-ea"/>
              </a:rPr>
              <a:t>和</a:t>
            </a:r>
            <a:r>
              <a:rPr lang="zh-CN" altLang="en-US" sz="2000" dirty="0"/>
              <a:t>“</a:t>
            </a:r>
            <a:r>
              <a:rPr lang="en-US" altLang="zh-CN" sz="2000" dirty="0"/>
              <a:t>]]&gt;”</a:t>
            </a:r>
            <a:r>
              <a:rPr lang="zh-CN" altLang="en-US" sz="2000" dirty="0">
                <a:latin typeface="+mn-ea"/>
              </a:rPr>
              <a:t>之间不能再加入</a:t>
            </a:r>
            <a:r>
              <a:rPr lang="en-US" altLang="zh-CN" sz="2000" dirty="0"/>
              <a:t>CDATA</a:t>
            </a:r>
            <a:r>
              <a:rPr lang="zh-CN" altLang="en-US" sz="2000" dirty="0">
                <a:latin typeface="+mn-ea"/>
              </a:rPr>
              <a:t>节 或</a:t>
            </a:r>
            <a:r>
              <a:rPr lang="zh-CN" altLang="en-US" sz="2000" dirty="0"/>
              <a:t>“</a:t>
            </a:r>
            <a:r>
              <a:rPr lang="en-US" altLang="zh-CN" sz="2000" dirty="0"/>
              <a:t>]]&gt;”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97670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4" dur="8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5" dur="8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8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9" dur="8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0" dur="8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8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4" dur="8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8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8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9" dur="8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0" dur="8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8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4" dur="8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5" dur="8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8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9" dur="8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0" dur="8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8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4" dur="8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5" dur="8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8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9" dur="8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0" dur="8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8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4" dur="8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5" dur="8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8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8825"/>
            <a:ext cx="8001000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 </a:t>
            </a:r>
            <a:r>
              <a:rPr lang="zh-CN" altLang="en-US" dirty="0"/>
              <a:t>课后思考</a:t>
            </a:r>
            <a:r>
              <a:rPr lang="en-US" altLang="zh-CN" dirty="0"/>
              <a:t> </a:t>
            </a:r>
            <a:endParaRPr lang="zh-CN" altLang="en-US" sz="3600" b="0" dirty="0"/>
          </a:p>
        </p:txBody>
      </p:sp>
      <p:sp>
        <p:nvSpPr>
          <p:cNvPr id="247811" name="Rectangle 3">
            <a:extLst>
              <a:ext uri="{FF2B5EF4-FFF2-40B4-BE49-F238E27FC236}">
                <a16:creationId xmlns:a16="http://schemas.microsoft.com/office/drawing/2014/main" id="{F5E1A31D-6FA6-4262-B3DD-73A47AB8C7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916113"/>
            <a:ext cx="8062912" cy="419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3200" b="0" dirty="0"/>
              <a:t>JS</a:t>
            </a:r>
            <a:r>
              <a:rPr lang="zh-CN" altLang="en-US" sz="3200" b="0" dirty="0"/>
              <a:t>中空值</a:t>
            </a:r>
            <a:r>
              <a:rPr lang="en-US" altLang="zh-CN" sz="3200" b="0" dirty="0"/>
              <a:t>(null)</a:t>
            </a:r>
            <a:r>
              <a:rPr lang="zh-CN" altLang="en-US" sz="3200" b="0" dirty="0"/>
              <a:t>与字符串</a:t>
            </a:r>
            <a:r>
              <a:rPr lang="en-US" altLang="zh-CN" sz="3200" b="0" dirty="0"/>
              <a:t>(“”)</a:t>
            </a:r>
            <a:r>
              <a:rPr lang="zh-CN" altLang="en-US" sz="3200" b="0" dirty="0"/>
              <a:t>或</a:t>
            </a:r>
            <a:r>
              <a:rPr lang="en-US" altLang="zh-CN" sz="3200" b="0" dirty="0"/>
              <a:t>0</a:t>
            </a:r>
            <a:r>
              <a:rPr lang="zh-CN" altLang="en-US" sz="3200" b="0" dirty="0"/>
              <a:t>的区别？</a:t>
            </a:r>
            <a:endParaRPr lang="en-US" altLang="zh-CN" sz="3200" b="0" dirty="0"/>
          </a:p>
          <a:p>
            <a:pPr eaLnBrk="1" hangingPunct="1"/>
            <a:r>
              <a:rPr lang="en-US" altLang="zh-CN" sz="3200" b="0" dirty="0"/>
              <a:t>JS</a:t>
            </a:r>
            <a:r>
              <a:rPr lang="zh-CN" altLang="en-US" sz="3200" b="0" dirty="0"/>
              <a:t>中空值</a:t>
            </a:r>
            <a:r>
              <a:rPr lang="en-US" altLang="zh-CN" sz="3200" b="0" dirty="0"/>
              <a:t>(null)</a:t>
            </a:r>
            <a:r>
              <a:rPr lang="zh-CN" altLang="en-US" sz="3200" b="0" dirty="0"/>
              <a:t>与</a:t>
            </a:r>
            <a:r>
              <a:rPr lang="en-US" altLang="zh-CN" sz="3200" b="0" dirty="0"/>
              <a:t>undefined</a:t>
            </a:r>
            <a:r>
              <a:rPr lang="zh-CN" altLang="en-US" sz="3200" b="0" dirty="0"/>
              <a:t>的区别？</a:t>
            </a:r>
            <a:endParaRPr lang="en-US" altLang="zh-CN" sz="3200" b="0" dirty="0"/>
          </a:p>
          <a:p>
            <a:pPr eaLnBrk="1" hangingPunct="1"/>
            <a:r>
              <a:rPr lang="zh-CN" altLang="en-US" sz="3200" b="0" dirty="0"/>
              <a:t>常用的</a:t>
            </a:r>
            <a:r>
              <a:rPr lang="en-US" altLang="zh-CN" sz="3200" b="0" dirty="0"/>
              <a:t>XML</a:t>
            </a:r>
            <a:r>
              <a:rPr lang="zh-CN" altLang="en-US" sz="3200" b="0" dirty="0"/>
              <a:t>编辑器有哪些以及如何使用？</a:t>
            </a:r>
            <a:endParaRPr lang="en-US" altLang="zh-CN" sz="3200" b="0" dirty="0"/>
          </a:p>
          <a:p>
            <a:pPr eaLnBrk="1" hangingPunct="1"/>
            <a:r>
              <a:rPr lang="en-US" altLang="zh-CN" sz="3200" b="0" dirty="0"/>
              <a:t>XML</a:t>
            </a:r>
            <a:r>
              <a:rPr lang="zh-CN" altLang="en-US" sz="3200" b="0" dirty="0"/>
              <a:t>与</a:t>
            </a:r>
            <a:r>
              <a:rPr lang="en-US" altLang="zh-CN" sz="3200" b="0" dirty="0"/>
              <a:t>JSON</a:t>
            </a:r>
            <a:r>
              <a:rPr lang="zh-CN" altLang="en-US" sz="3200" b="0" dirty="0"/>
              <a:t>的区别与优势？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0" dirty="0"/>
              <a:t>   </a:t>
            </a:r>
            <a:endParaRPr lang="zh-CN" altLang="en-US" sz="240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34345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8825"/>
            <a:ext cx="8001000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 1.9 </a:t>
            </a:r>
            <a:r>
              <a:rPr lang="zh-CN" altLang="en-US" dirty="0"/>
              <a:t>小结</a:t>
            </a:r>
            <a:r>
              <a:rPr lang="en-US" altLang="zh-CN" dirty="0"/>
              <a:t> </a:t>
            </a:r>
            <a:endParaRPr lang="zh-CN" altLang="en-US" sz="3600" b="0" dirty="0"/>
          </a:p>
        </p:txBody>
      </p:sp>
      <p:sp>
        <p:nvSpPr>
          <p:cNvPr id="247811" name="Rectangle 3">
            <a:extLst>
              <a:ext uri="{FF2B5EF4-FFF2-40B4-BE49-F238E27FC236}">
                <a16:creationId xmlns:a16="http://schemas.microsoft.com/office/drawing/2014/main" id="{F5E1A31D-6FA6-4262-B3DD-73A47AB8C7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916113"/>
            <a:ext cx="8062912" cy="419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3200" b="0" dirty="0"/>
              <a:t>JavaScript</a:t>
            </a:r>
            <a:r>
              <a:rPr lang="zh-CN" altLang="en-US" sz="3200" b="0" dirty="0"/>
              <a:t>在</a:t>
            </a:r>
            <a:r>
              <a:rPr lang="en-US" altLang="zh-CN" sz="3200" b="0" dirty="0"/>
              <a:t>HTML</a:t>
            </a:r>
            <a:r>
              <a:rPr lang="zh-CN" altLang="en-US" sz="3200" b="0" dirty="0"/>
              <a:t>中的使用。</a:t>
            </a:r>
            <a:endParaRPr lang="en-US" altLang="zh-CN" sz="3200" b="0" dirty="0"/>
          </a:p>
          <a:p>
            <a:pPr eaLnBrk="1" hangingPunct="1"/>
            <a:r>
              <a:rPr lang="en-US" altLang="zh-CN" sz="3200" b="0" dirty="0"/>
              <a:t>JavaScript</a:t>
            </a:r>
            <a:r>
              <a:rPr lang="zh-CN" altLang="en-US" sz="3200" b="0" dirty="0"/>
              <a:t>的数据类型种类。</a:t>
            </a:r>
            <a:endParaRPr lang="en-US" altLang="zh-CN" sz="3200" b="0" dirty="0"/>
          </a:p>
          <a:p>
            <a:pPr eaLnBrk="1" hangingPunct="1"/>
            <a:r>
              <a:rPr lang="en-US" altLang="zh-CN" sz="3200" b="0" dirty="0"/>
              <a:t>JavaScript</a:t>
            </a:r>
            <a:r>
              <a:rPr lang="zh-CN" altLang="en-US" sz="3200" b="0" dirty="0"/>
              <a:t>常用的分支语句。</a:t>
            </a:r>
            <a:endParaRPr lang="en-US" altLang="zh-CN" sz="3200" b="0" dirty="0"/>
          </a:p>
          <a:p>
            <a:pPr eaLnBrk="1" hangingPunct="1"/>
            <a:r>
              <a:rPr lang="zh-CN" altLang="en-US" sz="3200" b="0" dirty="0"/>
              <a:t>函数的定义与调用</a:t>
            </a:r>
            <a:endParaRPr lang="en-US" altLang="zh-CN" sz="3200" b="0" dirty="0"/>
          </a:p>
          <a:p>
            <a:pPr eaLnBrk="1" hangingPunct="1"/>
            <a:r>
              <a:rPr lang="zh-CN" altLang="en-US" sz="3200" b="0" dirty="0"/>
              <a:t>对象的调用与创建</a:t>
            </a:r>
            <a:endParaRPr lang="en-US" altLang="zh-CN" sz="3200" b="0" dirty="0"/>
          </a:p>
          <a:p>
            <a:pPr eaLnBrk="1" hangingPunct="1"/>
            <a:r>
              <a:rPr lang="en-US" altLang="zh-CN" sz="3200" b="0" dirty="0"/>
              <a:t>XML</a:t>
            </a:r>
            <a:r>
              <a:rPr lang="zh-CN" altLang="en-US" sz="3200" b="0" dirty="0"/>
              <a:t>基础知识</a:t>
            </a:r>
            <a:endParaRPr lang="en-US" altLang="zh-CN" sz="3200" b="0" dirty="0"/>
          </a:p>
          <a:p>
            <a:pPr eaLnBrk="1" hangingPunct="1"/>
            <a:endParaRPr lang="zh-CN" altLang="en-US" sz="3200" b="0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0" dirty="0"/>
              <a:t>   </a:t>
            </a:r>
            <a:endParaRPr lang="zh-CN" altLang="en-US" sz="240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653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dirty="0"/>
              <a:t>JavaScript</a:t>
            </a:r>
            <a:r>
              <a:rPr lang="zh-CN" altLang="en-US" dirty="0"/>
              <a:t>的基本语法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9E9EF5-4B49-4815-ADC3-746BDD0FC377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9564550-74BE-4EAD-BE6A-ACD383903B8B}"/>
              </a:ext>
            </a:extLst>
          </p:cNvPr>
          <p:cNvSpPr/>
          <p:nvPr/>
        </p:nvSpPr>
        <p:spPr>
          <a:xfrm>
            <a:off x="734810" y="1741452"/>
            <a:ext cx="7680730" cy="1290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  <a:defRPr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&lt;</a:t>
            </a:r>
            <a:r>
              <a:rPr lang="en-US" altLang="zh-C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script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type="text/</a:t>
            </a:r>
            <a:r>
              <a:rPr lang="en-US" altLang="zh-CN" sz="24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javascript</a:t>
            </a:r>
            <a:r>
              <a:rPr lang="en-US" altLang="zh-CN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" 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[</a:t>
            </a: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src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= “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外部</a:t>
            </a: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js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文件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”]&gt;</a:t>
            </a:r>
            <a:endParaRPr lang="zh-CN" altLang="en-US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宋体" charset="-122"/>
            </a:endParaRPr>
          </a:p>
          <a:p>
            <a:pPr>
              <a:lnSpc>
                <a:spcPts val="3200"/>
              </a:lnSpc>
              <a:defRPr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  …</a:t>
            </a:r>
            <a:endParaRPr lang="zh-CN" altLang="en-US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宋体" charset="-122"/>
            </a:endParaRPr>
          </a:p>
          <a:p>
            <a:pPr>
              <a:lnSpc>
                <a:spcPts val="3200"/>
              </a:lnSpc>
              <a:defRPr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&lt;</a:t>
            </a:r>
            <a:r>
              <a:rPr lang="en-US" altLang="zh-C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/script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&gt;</a:t>
            </a:r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BF168BCD-689A-4DD8-BDB9-5A8672DF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26" y="3032318"/>
            <a:ext cx="8261587" cy="2200962"/>
          </a:xfrm>
        </p:spPr>
        <p:txBody>
          <a:bodyPr/>
          <a:lstStyle/>
          <a:p>
            <a:pPr marL="0" indent="0">
              <a:lnSpc>
                <a:spcPts val="3300"/>
              </a:lnSpc>
              <a:buNone/>
            </a:pPr>
            <a:r>
              <a:rPr lang="zh-CN" altLang="en-US" sz="2400" b="0" dirty="0">
                <a:latin typeface="+mn-ea"/>
                <a:ea typeface="+mn-ea"/>
              </a:rPr>
              <a:t>语法说明：</a:t>
            </a:r>
            <a:endParaRPr lang="en-US" altLang="zh-CN" sz="2400" b="0" dirty="0">
              <a:latin typeface="+mn-ea"/>
              <a:ea typeface="+mn-ea"/>
            </a:endParaRPr>
          </a:p>
          <a:p>
            <a:pPr marL="0" indent="457200">
              <a:lnSpc>
                <a:spcPts val="3300"/>
              </a:lnSpc>
              <a:buNone/>
            </a:pPr>
            <a:r>
              <a:rPr lang="zh-CN" altLang="en-US" sz="2400" b="0" dirty="0"/>
              <a:t>（</a:t>
            </a:r>
            <a:r>
              <a:rPr lang="en-US" altLang="zh-CN" sz="2400" b="0" dirty="0"/>
              <a:t>3</a:t>
            </a:r>
            <a:r>
              <a:rPr lang="zh-CN" altLang="en-US" sz="2400" b="0" dirty="0"/>
              <a:t>）</a:t>
            </a:r>
            <a:r>
              <a:rPr lang="en-US" altLang="zh-CN" sz="2400" b="0" dirty="0" err="1"/>
              <a:t>src</a:t>
            </a:r>
            <a:r>
              <a:rPr lang="zh-CN" altLang="en-US" sz="2400" b="0" dirty="0">
                <a:latin typeface="+mn-ea"/>
              </a:rPr>
              <a:t>属性不是必要的。它指定了一个要加载的外部</a:t>
            </a:r>
            <a:r>
              <a:rPr lang="en-US" altLang="zh-CN" sz="2400" b="0" dirty="0" err="1">
                <a:latin typeface="+mn-ea"/>
              </a:rPr>
              <a:t>js</a:t>
            </a:r>
            <a:r>
              <a:rPr lang="zh-CN" altLang="en-US" sz="2400" b="0" dirty="0">
                <a:latin typeface="+mn-ea"/>
              </a:rPr>
              <a:t>代码文件，一旦应用了这个属性，则</a:t>
            </a:r>
            <a:r>
              <a:rPr lang="en-US" altLang="zh-CN" sz="2400" b="0" dirty="0"/>
              <a:t>&lt;script&gt;</a:t>
            </a:r>
            <a:r>
              <a:rPr lang="zh-CN" altLang="en-US" sz="2400" b="0" dirty="0">
                <a:latin typeface="+mn-ea"/>
              </a:rPr>
              <a:t>标签中的任何内容都将被忽略。 </a:t>
            </a:r>
            <a:endParaRPr lang="en-US" altLang="zh-CN" sz="2400" b="0" dirty="0">
              <a:latin typeface="+mn-ea"/>
              <a:ea typeface="+mn-ea"/>
            </a:endParaRPr>
          </a:p>
          <a:p>
            <a:pPr marL="0" indent="457200">
              <a:lnSpc>
                <a:spcPts val="3300"/>
              </a:lnSpc>
              <a:buNone/>
            </a:pPr>
            <a:r>
              <a:rPr lang="zh-CN" altLang="en-US" sz="2400" b="0" dirty="0">
                <a:ea typeface="+mn-ea"/>
              </a:rPr>
              <a:t>（</a:t>
            </a:r>
            <a:r>
              <a:rPr lang="en-US" altLang="zh-CN" sz="2400" b="0" dirty="0">
                <a:ea typeface="+mn-ea"/>
              </a:rPr>
              <a:t>4</a:t>
            </a:r>
            <a:r>
              <a:rPr lang="zh-CN" altLang="en-US" sz="2400" b="0" dirty="0">
                <a:ea typeface="+mn-ea"/>
              </a:rPr>
              <a:t>）</a:t>
            </a:r>
            <a:r>
              <a:rPr lang="en-US" altLang="zh-CN" sz="2400" b="0" dirty="0">
                <a:ea typeface="+mn-ea"/>
              </a:rPr>
              <a:t>type:</a:t>
            </a:r>
            <a:r>
              <a:rPr lang="zh-CN" altLang="en-US" sz="2400" b="0" dirty="0">
                <a:latin typeface="+mn-ea"/>
                <a:ea typeface="+mn-ea"/>
              </a:rPr>
              <a:t>指定</a:t>
            </a:r>
            <a:r>
              <a:rPr lang="en-US" altLang="zh-CN" sz="2400" b="0" dirty="0">
                <a:ea typeface="+mn-ea"/>
              </a:rPr>
              <a:t>HTML</a:t>
            </a:r>
            <a:r>
              <a:rPr lang="zh-CN" altLang="en-US" sz="2400" b="0" dirty="0">
                <a:latin typeface="+mn-ea"/>
                <a:ea typeface="+mn-ea"/>
              </a:rPr>
              <a:t>文档中使用的脚本语言及其脚本</a:t>
            </a:r>
            <a:r>
              <a:rPr lang="zh-CN" altLang="en-US" sz="2400" b="0" dirty="0">
                <a:ea typeface="+mn-ea"/>
              </a:rPr>
              <a:t>。</a:t>
            </a:r>
            <a:endParaRPr lang="en-US" altLang="zh-CN" sz="2400" b="0" dirty="0">
              <a:latin typeface="+mn-ea"/>
              <a:ea typeface="+mn-ea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2EBD460-53A3-4BB1-BB39-52FE03B02337}"/>
              </a:ext>
            </a:extLst>
          </p:cNvPr>
          <p:cNvSpPr/>
          <p:nvPr/>
        </p:nvSpPr>
        <p:spPr bwMode="auto">
          <a:xfrm>
            <a:off x="877076" y="5389125"/>
            <a:ext cx="7481685" cy="104086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ts val="33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PS:</a:t>
            </a:r>
            <a:r>
              <a:rPr lang="en-US" altLang="zh-CN" sz="2400" dirty="0" err="1"/>
              <a:t>JavaScript</a:t>
            </a:r>
            <a:r>
              <a:rPr lang="zh-CN" altLang="en-US" sz="2400" dirty="0"/>
              <a:t>程序本身不能独立存在，它是依附于某个</a:t>
            </a:r>
            <a:r>
              <a:rPr lang="en-US" altLang="zh-CN" sz="2400" dirty="0"/>
              <a:t>HTML</a:t>
            </a:r>
            <a:r>
              <a:rPr lang="zh-CN" altLang="en-US" sz="2400" dirty="0"/>
              <a:t>页面，在浏览器端运行的。</a:t>
            </a:r>
            <a:endParaRPr lang="en-US" altLang="zh-CN" sz="240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9777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4" y="836712"/>
            <a:ext cx="8335861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在页面中直接嵌入</a:t>
            </a:r>
            <a:r>
              <a:rPr lang="en-US" altLang="zh-CN" dirty="0"/>
              <a:t>JavaScript</a:t>
            </a:r>
            <a:r>
              <a:rPr lang="zh-CN" altLang="en-US" dirty="0"/>
              <a:t>代码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9E9EF5-4B49-4815-ADC3-746BDD0FC377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BF168BCD-689A-4DD8-BDB9-5A8672DF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12" y="1583508"/>
            <a:ext cx="7772114" cy="165446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0" dirty="0">
                <a:ea typeface="+mn-ea"/>
              </a:rPr>
              <a:t>1</a:t>
            </a:r>
            <a:r>
              <a:rPr lang="zh-CN" altLang="en-US" sz="2400" b="0" dirty="0">
                <a:ea typeface="+mn-ea"/>
              </a:rPr>
              <a:t>、</a:t>
            </a:r>
            <a:r>
              <a:rPr lang="zh-CN" altLang="en-US" sz="2400" b="0" dirty="0">
                <a:latin typeface="+mn-ea"/>
                <a:ea typeface="+mn-ea"/>
              </a:rPr>
              <a:t>位于</a:t>
            </a:r>
            <a:r>
              <a:rPr lang="en-US" altLang="zh-CN" sz="2400" dirty="0">
                <a:solidFill>
                  <a:srgbClr val="FF0000"/>
                </a:solidFill>
                <a:ea typeface="+mn-ea"/>
              </a:rPr>
              <a:t>head</a:t>
            </a:r>
            <a:r>
              <a:rPr lang="zh-CN" altLang="en-US" sz="2400" b="0" dirty="0">
                <a:latin typeface="+mn-ea"/>
                <a:ea typeface="+mn-ea"/>
              </a:rPr>
              <a:t>部分的脚本</a:t>
            </a:r>
            <a:endParaRPr lang="en-US" altLang="zh-CN" sz="2400" b="0" dirty="0">
              <a:latin typeface="+mn-ea"/>
              <a:ea typeface="+mn-ea"/>
            </a:endParaRPr>
          </a:p>
          <a:p>
            <a:pPr marL="0" indent="457200">
              <a:lnSpc>
                <a:spcPts val="3300"/>
              </a:lnSpc>
              <a:buNone/>
            </a:pPr>
            <a:r>
              <a:rPr lang="zh-CN" altLang="en-US" sz="2400" b="0" dirty="0">
                <a:latin typeface="+mn-ea"/>
                <a:ea typeface="+mn-ea"/>
              </a:rPr>
              <a:t>如果把脚本放置到</a:t>
            </a:r>
            <a:r>
              <a:rPr lang="en-US" altLang="zh-CN" sz="2400" b="0" dirty="0">
                <a:latin typeface="+mn-ea"/>
                <a:ea typeface="+mn-ea"/>
              </a:rPr>
              <a:t>head</a:t>
            </a:r>
            <a:r>
              <a:rPr lang="zh-CN" altLang="en-US" sz="2400" b="0" dirty="0">
                <a:latin typeface="+mn-ea"/>
                <a:ea typeface="+mn-ea"/>
              </a:rPr>
              <a:t>部分，在页面载入的时候，就同时载入了代码。</a:t>
            </a:r>
            <a:r>
              <a:rPr lang="zh-CN" altLang="en-US" sz="2400" b="0" dirty="0">
                <a:solidFill>
                  <a:srgbClr val="0070C0"/>
                </a:solidFill>
                <a:latin typeface="+mn-ea"/>
                <a:ea typeface="+mn-ea"/>
              </a:rPr>
              <a:t>通常这个区域的</a:t>
            </a:r>
            <a:r>
              <a:rPr lang="en-US" altLang="zh-CN" sz="2400" b="0" dirty="0">
                <a:solidFill>
                  <a:srgbClr val="0070C0"/>
                </a:solidFill>
                <a:latin typeface="+mn-ea"/>
                <a:ea typeface="+mn-ea"/>
              </a:rPr>
              <a:t>JavaScript</a:t>
            </a:r>
            <a:r>
              <a:rPr lang="zh-CN" altLang="en-US" sz="2400" b="0" dirty="0">
                <a:solidFill>
                  <a:srgbClr val="0070C0"/>
                </a:solidFill>
                <a:latin typeface="+mn-ea"/>
                <a:ea typeface="+mn-ea"/>
              </a:rPr>
              <a:t>代码是为</a:t>
            </a:r>
            <a:r>
              <a:rPr lang="en-US" altLang="zh-CN" sz="2400" b="0" dirty="0">
                <a:solidFill>
                  <a:srgbClr val="0070C0"/>
                </a:solidFill>
                <a:latin typeface="+mn-ea"/>
                <a:ea typeface="+mn-ea"/>
              </a:rPr>
              <a:t>body</a:t>
            </a:r>
            <a:r>
              <a:rPr lang="zh-CN" altLang="en-US" sz="2400" b="0" dirty="0">
                <a:solidFill>
                  <a:srgbClr val="0070C0"/>
                </a:solidFill>
                <a:latin typeface="+mn-ea"/>
                <a:ea typeface="+mn-ea"/>
              </a:rPr>
              <a:t>区域程序代码所调用的事件处理函数</a:t>
            </a:r>
            <a:r>
              <a:rPr lang="zh-CN" altLang="en-US" sz="2400" b="0" dirty="0">
                <a:latin typeface="+mn-ea"/>
                <a:ea typeface="+mn-ea"/>
              </a:rPr>
              <a:t>。如示例：</a:t>
            </a:r>
          </a:p>
          <a:p>
            <a:pPr marL="0" indent="457200">
              <a:buNone/>
            </a:pPr>
            <a:endParaRPr lang="en-US" altLang="zh-CN" sz="2400" b="0" dirty="0">
              <a:latin typeface="+mn-ea"/>
              <a:ea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040137-E049-40ED-8B35-E40775984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4" y="3313692"/>
            <a:ext cx="4599038" cy="32871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DD1C54-6503-45BC-84FF-AACF107CD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100" y="5227959"/>
            <a:ext cx="4469226" cy="137286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8B7E1F3-0085-42BB-B226-379D9B7261F0}"/>
              </a:ext>
            </a:extLst>
          </p:cNvPr>
          <p:cNvSpPr txBox="1"/>
          <p:nvPr/>
        </p:nvSpPr>
        <p:spPr>
          <a:xfrm>
            <a:off x="5533721" y="4533874"/>
            <a:ext cx="231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显示结果：</a:t>
            </a:r>
          </a:p>
        </p:txBody>
      </p:sp>
    </p:spTree>
    <p:extLst>
      <p:ext uri="{BB962C8B-B14F-4D97-AF65-F5344CB8AC3E}">
        <p14:creationId xmlns:p14="http://schemas.microsoft.com/office/powerpoint/2010/main" val="317033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4" y="836712"/>
            <a:ext cx="8335861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在页面中直接嵌入</a:t>
            </a:r>
            <a:r>
              <a:rPr lang="en-US" altLang="zh-CN" dirty="0"/>
              <a:t>JavaScript</a:t>
            </a:r>
            <a:r>
              <a:rPr lang="zh-CN" altLang="en-US" dirty="0"/>
              <a:t>代码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9E9EF5-4B49-4815-ADC3-746BDD0FC377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BF168BCD-689A-4DD8-BDB9-5A8672DF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12" y="1543019"/>
            <a:ext cx="7772114" cy="1767497"/>
          </a:xfrm>
        </p:spPr>
        <p:txBody>
          <a:bodyPr/>
          <a:lstStyle/>
          <a:p>
            <a:pPr marL="0" indent="0">
              <a:lnSpc>
                <a:spcPts val="3300"/>
              </a:lnSpc>
              <a:buNone/>
            </a:pPr>
            <a:r>
              <a:rPr lang="en-US" altLang="zh-CN" sz="2400" b="0" dirty="0">
                <a:ea typeface="+mn-ea"/>
              </a:rPr>
              <a:t>2</a:t>
            </a:r>
            <a:r>
              <a:rPr lang="zh-CN" altLang="en-US" sz="2400" b="0" dirty="0">
                <a:ea typeface="+mn-ea"/>
              </a:rPr>
              <a:t>、</a:t>
            </a:r>
            <a:r>
              <a:rPr lang="zh-CN" altLang="en-US" sz="2400" b="0" dirty="0">
                <a:latin typeface="+mn-ea"/>
                <a:ea typeface="+mn-ea"/>
              </a:rPr>
              <a:t>位于</a:t>
            </a:r>
            <a:r>
              <a:rPr lang="en-US" altLang="zh-CN" sz="2400" dirty="0">
                <a:solidFill>
                  <a:srgbClr val="FF0000"/>
                </a:solidFill>
                <a:ea typeface="+mn-ea"/>
              </a:rPr>
              <a:t>body</a:t>
            </a:r>
            <a:r>
              <a:rPr lang="zh-CN" altLang="en-US" sz="2400" b="0" dirty="0">
                <a:latin typeface="+mn-ea"/>
                <a:ea typeface="+mn-ea"/>
              </a:rPr>
              <a:t>部分的脚本</a:t>
            </a:r>
            <a:endParaRPr lang="en-US" altLang="zh-CN" sz="2400" b="0" dirty="0">
              <a:latin typeface="+mn-ea"/>
              <a:ea typeface="+mn-ea"/>
            </a:endParaRPr>
          </a:p>
          <a:p>
            <a:pPr marL="0" indent="457200">
              <a:lnSpc>
                <a:spcPts val="3300"/>
              </a:lnSpc>
              <a:buNone/>
            </a:pPr>
            <a:r>
              <a:rPr lang="zh-CN" altLang="en-US" sz="2400" b="0" dirty="0">
                <a:latin typeface="+mn-ea"/>
                <a:ea typeface="+mn-ea"/>
              </a:rPr>
              <a:t>放置于</a:t>
            </a:r>
            <a:r>
              <a:rPr lang="en-US" altLang="zh-CN" sz="2400" b="0" dirty="0">
                <a:ea typeface="+mn-ea"/>
              </a:rPr>
              <a:t>body</a:t>
            </a:r>
            <a:r>
              <a:rPr lang="zh-CN" altLang="en-US" sz="2400" b="0" dirty="0">
                <a:latin typeface="+mn-ea"/>
                <a:ea typeface="+mn-ea"/>
              </a:rPr>
              <a:t>中的脚本，</a:t>
            </a:r>
            <a:r>
              <a:rPr lang="zh-CN" altLang="en-US" sz="2400" b="0" dirty="0">
                <a:solidFill>
                  <a:srgbClr val="0070C0"/>
                </a:solidFill>
                <a:latin typeface="+mn-ea"/>
                <a:ea typeface="+mn-ea"/>
              </a:rPr>
              <a:t>通常是一些在页面载入时需要同时执行的一些脚本</a:t>
            </a:r>
            <a:r>
              <a:rPr lang="zh-CN" altLang="en-US" sz="2400" b="0" dirty="0">
                <a:latin typeface="+mn-ea"/>
                <a:ea typeface="+mn-ea"/>
              </a:rPr>
              <a:t>，这些代码执行后的输出就成为页面的内容，在浏览器中可以即时看到。如示例。</a:t>
            </a:r>
          </a:p>
          <a:p>
            <a:pPr marL="0" indent="457200">
              <a:buNone/>
            </a:pPr>
            <a:endParaRPr lang="en-US" altLang="zh-CN" sz="2400" b="0" dirty="0">
              <a:latin typeface="+mn-ea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B7E1F3-0085-42BB-B226-379D9B7261F0}"/>
              </a:ext>
            </a:extLst>
          </p:cNvPr>
          <p:cNvSpPr txBox="1"/>
          <p:nvPr/>
        </p:nvSpPr>
        <p:spPr>
          <a:xfrm>
            <a:off x="6049287" y="3651883"/>
            <a:ext cx="231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显示结果：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1D879B-4877-4F6B-8B2C-75B0DF5FD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4" y="3429000"/>
            <a:ext cx="5330015" cy="31429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C50864-F0EA-4BEC-967E-4140B82F0B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1" t="3527" r="3285" b="5050"/>
          <a:stretch/>
        </p:blipFill>
        <p:spPr>
          <a:xfrm>
            <a:off x="4380993" y="4431232"/>
            <a:ext cx="4620639" cy="176749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6871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4" y="836712"/>
            <a:ext cx="8335861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链接外部</a:t>
            </a:r>
            <a:r>
              <a:rPr lang="en-US" altLang="zh-CN" dirty="0"/>
              <a:t>JavaScript</a:t>
            </a:r>
            <a:r>
              <a:rPr lang="zh-CN" altLang="en-US" dirty="0"/>
              <a:t>文件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9E9EF5-4B49-4815-ADC3-746BDD0FC377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BF168BCD-689A-4DD8-BDB9-5A8672DF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12" y="2379597"/>
            <a:ext cx="7772114" cy="2338318"/>
          </a:xfrm>
        </p:spPr>
        <p:txBody>
          <a:bodyPr/>
          <a:lstStyle/>
          <a:p>
            <a:pPr marL="0" indent="457200">
              <a:lnSpc>
                <a:spcPts val="3300"/>
              </a:lnSpc>
              <a:buNone/>
            </a:pPr>
            <a:r>
              <a:rPr lang="zh-CN" altLang="en-US" sz="2400" b="0" dirty="0">
                <a:latin typeface="+mn-ea"/>
                <a:ea typeface="+mn-ea"/>
              </a:rPr>
              <a:t>如果</a:t>
            </a:r>
            <a:r>
              <a:rPr lang="en-US" altLang="zh-CN" sz="2400" b="0" dirty="0">
                <a:ea typeface="+mn-ea"/>
              </a:rPr>
              <a:t>JS</a:t>
            </a:r>
            <a:r>
              <a:rPr lang="zh-CN" altLang="en-US" sz="2400" b="0" dirty="0">
                <a:latin typeface="+mn-ea"/>
                <a:ea typeface="+mn-ea"/>
              </a:rPr>
              <a:t>代码比较复杂或是同一段代码可以被多个页面所使用，则可以将这些带代码放置在一个单独的文件中（扩展名为</a:t>
            </a:r>
            <a:r>
              <a:rPr lang="en-US" altLang="zh-CN" sz="2400" b="0" dirty="0">
                <a:latin typeface="+mn-ea"/>
                <a:ea typeface="+mn-ea"/>
              </a:rPr>
              <a:t>.</a:t>
            </a:r>
            <a:r>
              <a:rPr lang="en-US" altLang="zh-CN" sz="2400" b="0" dirty="0" err="1">
                <a:ea typeface="+mn-ea"/>
              </a:rPr>
              <a:t>js</a:t>
            </a:r>
            <a:r>
              <a:rPr lang="zh-CN" altLang="en-US" sz="2400" b="0" dirty="0">
                <a:latin typeface="+mn-ea"/>
                <a:ea typeface="+mn-ea"/>
              </a:rPr>
              <a:t>），然后在需要使用改代码的</a:t>
            </a:r>
            <a:r>
              <a:rPr lang="en-US" altLang="zh-CN" sz="2400" b="0" dirty="0">
                <a:ea typeface="+mn-ea"/>
              </a:rPr>
              <a:t>Web</a:t>
            </a:r>
            <a:r>
              <a:rPr lang="zh-CN" altLang="en-US" sz="2400" b="0" dirty="0">
                <a:latin typeface="+mn-ea"/>
                <a:ea typeface="+mn-ea"/>
              </a:rPr>
              <a:t>页面中链接该</a:t>
            </a:r>
            <a:r>
              <a:rPr lang="en-US" altLang="zh-CN" sz="2400" b="0" dirty="0">
                <a:ea typeface="+mn-ea"/>
              </a:rPr>
              <a:t>JavaScript</a:t>
            </a:r>
            <a:r>
              <a:rPr lang="zh-CN" altLang="en-US" sz="2400" b="0" dirty="0">
                <a:latin typeface="+mn-ea"/>
                <a:ea typeface="+mn-ea"/>
              </a:rPr>
              <a:t>文件即可。</a:t>
            </a:r>
            <a:endParaRPr lang="en-US" altLang="zh-CN" sz="2400" b="0" dirty="0">
              <a:latin typeface="+mn-ea"/>
              <a:ea typeface="+mn-ea"/>
            </a:endParaRPr>
          </a:p>
          <a:p>
            <a:pPr marL="0" indent="457200">
              <a:lnSpc>
                <a:spcPts val="3300"/>
              </a:lnSpc>
              <a:buNone/>
            </a:pPr>
            <a:r>
              <a:rPr lang="zh-CN" altLang="en-US" sz="2400" b="0" dirty="0">
                <a:latin typeface="+mn-ea"/>
                <a:ea typeface="+mn-ea"/>
              </a:rPr>
              <a:t>链接外部</a:t>
            </a:r>
            <a:r>
              <a:rPr lang="en-US" altLang="zh-CN" sz="2400" b="0" dirty="0">
                <a:ea typeface="+mn-ea"/>
              </a:rPr>
              <a:t>JavaScript</a:t>
            </a:r>
            <a:r>
              <a:rPr lang="zh-CN" altLang="en-US" sz="2400" b="0" dirty="0">
                <a:latin typeface="+mn-ea"/>
                <a:ea typeface="+mn-ea"/>
              </a:rPr>
              <a:t>文件的语法格式如下：</a:t>
            </a:r>
            <a:endParaRPr lang="en-US" altLang="zh-CN" sz="2400" b="0" dirty="0">
              <a:latin typeface="+mn-ea"/>
              <a:ea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C41A33-156B-4457-BCD5-9C6CCD21E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12" y="4951630"/>
            <a:ext cx="8095238" cy="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26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4" y="836712"/>
            <a:ext cx="8335861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链接外部</a:t>
            </a:r>
            <a:r>
              <a:rPr lang="en-US" altLang="zh-CN" dirty="0"/>
              <a:t>JavaScript</a:t>
            </a:r>
            <a:r>
              <a:rPr lang="zh-CN" altLang="en-US" dirty="0"/>
              <a:t>文件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9E9EF5-4B49-4815-ADC3-746BDD0FC377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BF168BCD-689A-4DD8-BDB9-5A8672DF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470" y="1681507"/>
            <a:ext cx="7772114" cy="611696"/>
          </a:xfrm>
        </p:spPr>
        <p:txBody>
          <a:bodyPr/>
          <a:lstStyle/>
          <a:p>
            <a:pPr marL="0" indent="457200">
              <a:lnSpc>
                <a:spcPts val="3300"/>
              </a:lnSpc>
              <a:spcBef>
                <a:spcPts val="0"/>
              </a:spcBef>
              <a:buNone/>
            </a:pPr>
            <a:r>
              <a:rPr lang="zh-CN" altLang="en-US" sz="2400" b="0" dirty="0">
                <a:latin typeface="+mn-ea"/>
                <a:ea typeface="+mn-ea"/>
              </a:rPr>
              <a:t>示例：先建立一个名为</a:t>
            </a:r>
            <a:r>
              <a:rPr lang="en-US" altLang="zh-CN" sz="2400" b="0" dirty="0">
                <a:solidFill>
                  <a:srgbClr val="FF0000"/>
                </a:solidFill>
                <a:ea typeface="+mn-ea"/>
              </a:rPr>
              <a:t>script.js</a:t>
            </a:r>
            <a:r>
              <a:rPr lang="zh-CN" altLang="en-US" sz="2400" b="0" dirty="0">
                <a:latin typeface="+mn-ea"/>
                <a:ea typeface="+mn-ea"/>
              </a:rPr>
              <a:t>的文件，内容如下：</a:t>
            </a:r>
            <a:endParaRPr lang="en-US" altLang="zh-CN" sz="2400" b="0" dirty="0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F5D97A-C0A2-4B5F-AA42-3D3464CA4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383" y="2376414"/>
            <a:ext cx="5058029" cy="1042494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8B96A8F2-67FC-4E72-AE72-DFC145A990B6}"/>
              </a:ext>
            </a:extLst>
          </p:cNvPr>
          <p:cNvSpPr txBox="1">
            <a:spLocks/>
          </p:cNvSpPr>
          <p:nvPr/>
        </p:nvSpPr>
        <p:spPr>
          <a:xfrm>
            <a:off x="756470" y="3475609"/>
            <a:ext cx="7544151" cy="461665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宋体" charset="0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26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kumimoji="1" sz="23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457200">
              <a:lnSpc>
                <a:spcPts val="3300"/>
              </a:lnSpc>
              <a:buFont typeface="Wingdings" panose="05000000000000000000" pitchFamily="2" charset="2"/>
              <a:buNone/>
            </a:pPr>
            <a:r>
              <a:rPr lang="zh-CN" altLang="en-US" sz="2400" b="0" kern="0" dirty="0">
                <a:latin typeface="+mn-ea"/>
                <a:ea typeface="+mn-ea"/>
              </a:rPr>
              <a:t>然后再建立一个</a:t>
            </a:r>
            <a:r>
              <a:rPr lang="en-US" altLang="zh-CN" sz="2400" b="0" kern="0" dirty="0">
                <a:ea typeface="+mn-ea"/>
              </a:rPr>
              <a:t>HTML</a:t>
            </a:r>
            <a:r>
              <a:rPr lang="zh-CN" altLang="en-US" sz="2400" b="0" kern="0" dirty="0">
                <a:latin typeface="+mn-ea"/>
                <a:ea typeface="+mn-ea"/>
              </a:rPr>
              <a:t>文件，内容如下：</a:t>
            </a:r>
            <a:endParaRPr lang="en-US" altLang="zh-CN" sz="2400" b="0" kern="0" dirty="0">
              <a:latin typeface="+mn-ea"/>
              <a:ea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46A06D-063B-43CC-B459-C76A620B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467" y="4002362"/>
            <a:ext cx="5786955" cy="25894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AC52123-D57F-4699-96EC-FD1F77C35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625" y="5176335"/>
            <a:ext cx="4469226" cy="137286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D634377-084D-4AFB-8327-CBCEACBC02E8}"/>
              </a:ext>
            </a:extLst>
          </p:cNvPr>
          <p:cNvSpPr txBox="1"/>
          <p:nvPr/>
        </p:nvSpPr>
        <p:spPr>
          <a:xfrm>
            <a:off x="7370992" y="4564798"/>
            <a:ext cx="231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显示结果：</a:t>
            </a:r>
          </a:p>
        </p:txBody>
      </p:sp>
    </p:spTree>
    <p:extLst>
      <p:ext uri="{BB962C8B-B14F-4D97-AF65-F5344CB8AC3E}">
        <p14:creationId xmlns:p14="http://schemas.microsoft.com/office/powerpoint/2010/main" val="404929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8825"/>
            <a:ext cx="8001000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1.3 JavaScript </a:t>
            </a:r>
            <a:r>
              <a:rPr lang="zh-CN" altLang="en-US" dirty="0"/>
              <a:t>词法结构</a:t>
            </a:r>
            <a:endParaRPr lang="zh-CN" altLang="en-US" sz="3600" b="0" dirty="0"/>
          </a:p>
        </p:txBody>
      </p:sp>
      <p:sp>
        <p:nvSpPr>
          <p:cNvPr id="247811" name="Rectangle 3">
            <a:extLst>
              <a:ext uri="{FF2B5EF4-FFF2-40B4-BE49-F238E27FC236}">
                <a16:creationId xmlns:a16="http://schemas.microsoft.com/office/drawing/2014/main" id="{F5E1A31D-6FA6-4262-B3DD-73A47AB8C7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916113"/>
            <a:ext cx="8062912" cy="419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3200" b="0" dirty="0"/>
              <a:t>字符集</a:t>
            </a:r>
            <a:endParaRPr lang="en-US" altLang="zh-CN" sz="3200" b="0" dirty="0"/>
          </a:p>
          <a:p>
            <a:pPr eaLnBrk="1" hangingPunct="1"/>
            <a:r>
              <a:rPr lang="zh-CN" altLang="en-US" sz="3200" b="0" dirty="0"/>
              <a:t>注释</a:t>
            </a:r>
            <a:endParaRPr lang="en-US" altLang="zh-CN" sz="3200" b="0" dirty="0"/>
          </a:p>
          <a:p>
            <a:pPr eaLnBrk="1" hangingPunct="1"/>
            <a:r>
              <a:rPr lang="zh-CN" altLang="en-US" sz="3200" b="0" dirty="0"/>
              <a:t>直接量</a:t>
            </a:r>
            <a:endParaRPr lang="en-US" altLang="zh-CN" sz="3200" b="0" dirty="0"/>
          </a:p>
          <a:p>
            <a:pPr eaLnBrk="1" hangingPunct="1"/>
            <a:r>
              <a:rPr lang="zh-CN" altLang="en-US" sz="3200" b="0" dirty="0"/>
              <a:t>标识符和保留字</a:t>
            </a:r>
            <a:endParaRPr lang="en-US" altLang="zh-CN" sz="3200" b="0" dirty="0"/>
          </a:p>
          <a:p>
            <a:pPr eaLnBrk="1" hangingPunct="1"/>
            <a:r>
              <a:rPr lang="zh-CN" altLang="en-US" sz="3200" b="0" dirty="0"/>
              <a:t>可选的分号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0" dirty="0"/>
              <a:t>   </a:t>
            </a:r>
            <a:endParaRPr lang="zh-CN" altLang="en-US" sz="240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718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字符集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9E9EF5-4B49-4815-ADC3-746BDD0FC377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BF168BCD-689A-4DD8-BDB9-5A8672DF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675" y="2489025"/>
            <a:ext cx="8261587" cy="1879950"/>
          </a:xfrm>
        </p:spPr>
        <p:txBody>
          <a:bodyPr/>
          <a:lstStyle/>
          <a:p>
            <a:pPr marL="0" indent="457200">
              <a:lnSpc>
                <a:spcPts val="3300"/>
              </a:lnSpc>
              <a:buNone/>
            </a:pPr>
            <a:r>
              <a:rPr lang="en-US" altLang="zh-CN" sz="2400" b="0" dirty="0">
                <a:solidFill>
                  <a:srgbClr val="FF0000"/>
                </a:solidFill>
                <a:ea typeface="+mn-ea"/>
              </a:rPr>
              <a:t>JavaScript</a:t>
            </a:r>
            <a:r>
              <a:rPr lang="zh-CN" altLang="en-US" sz="2400" b="0" dirty="0">
                <a:solidFill>
                  <a:srgbClr val="FF0000"/>
                </a:solidFill>
                <a:latin typeface="+mn-ea"/>
                <a:ea typeface="+mn-ea"/>
              </a:rPr>
              <a:t>大小写敏感</a:t>
            </a:r>
            <a:r>
              <a:rPr lang="zh-CN" altLang="en-US" sz="2400" b="0" dirty="0">
                <a:latin typeface="+mn-ea"/>
                <a:ea typeface="+mn-ea"/>
              </a:rPr>
              <a:t>。</a:t>
            </a:r>
            <a:r>
              <a:rPr lang="en-US" altLang="zh-CN" sz="2400" b="0" dirty="0">
                <a:latin typeface="+mn-ea"/>
                <a:ea typeface="+mn-ea"/>
              </a:rPr>
              <a:t> </a:t>
            </a:r>
            <a:r>
              <a:rPr lang="en-US" altLang="zh-CN" sz="2400" b="0" dirty="0">
                <a:ea typeface="+mn-ea"/>
              </a:rPr>
              <a:t>JavaScript</a:t>
            </a:r>
            <a:r>
              <a:rPr lang="zh-CN" altLang="en-US" sz="2400" b="0" dirty="0">
                <a:latin typeface="+mn-ea"/>
                <a:ea typeface="+mn-ea"/>
              </a:rPr>
              <a:t>中的关键字、变量、函数名和所有的标识符都必须采取一致的大小写形式。（</a:t>
            </a:r>
            <a:r>
              <a:rPr lang="en-US" altLang="zh-CN" sz="2400" b="0" dirty="0">
                <a:ea typeface="+mn-ea"/>
              </a:rPr>
              <a:t>HTML</a:t>
            </a:r>
            <a:r>
              <a:rPr lang="zh-CN" altLang="en-US" sz="2400" b="0" dirty="0">
                <a:latin typeface="+mn-ea"/>
                <a:ea typeface="+mn-ea"/>
              </a:rPr>
              <a:t>不区分大小写。） </a:t>
            </a:r>
            <a:endParaRPr lang="en-US" altLang="zh-CN" sz="2400" b="0" dirty="0">
              <a:latin typeface="+mn-ea"/>
              <a:ea typeface="+mn-ea"/>
            </a:endParaRPr>
          </a:p>
          <a:p>
            <a:pPr marL="0" indent="0">
              <a:lnSpc>
                <a:spcPts val="3300"/>
              </a:lnSpc>
              <a:buNone/>
            </a:pPr>
            <a:endParaRPr lang="en-US" altLang="zh-CN" sz="2400" b="0" dirty="0">
              <a:latin typeface="+mn-ea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2DECF1-E454-444A-9DA5-CBC48C67DD23}"/>
              </a:ext>
            </a:extLst>
          </p:cNvPr>
          <p:cNvSpPr txBox="1"/>
          <p:nvPr/>
        </p:nvSpPr>
        <p:spPr>
          <a:xfrm>
            <a:off x="1167747" y="4563911"/>
            <a:ext cx="6814855" cy="919401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D713A"/>
                </a:solidFill>
              </a:rPr>
              <a:t>如：“</a:t>
            </a:r>
            <a:r>
              <a:rPr lang="en-US" altLang="zh-CN" sz="2400" dirty="0">
                <a:solidFill>
                  <a:srgbClr val="2D713A"/>
                </a:solidFill>
              </a:rPr>
              <a:t>online</a:t>
            </a:r>
            <a:r>
              <a:rPr lang="zh-CN" altLang="en-US" sz="2400" dirty="0">
                <a:solidFill>
                  <a:srgbClr val="2D713A"/>
                </a:solidFill>
              </a:rPr>
              <a:t>”、“</a:t>
            </a:r>
            <a:r>
              <a:rPr lang="en-US" altLang="zh-CN" sz="2400" dirty="0">
                <a:solidFill>
                  <a:srgbClr val="2D713A"/>
                </a:solidFill>
              </a:rPr>
              <a:t>Online</a:t>
            </a:r>
            <a:r>
              <a:rPr lang="zh-CN" altLang="en-US" sz="2400" dirty="0">
                <a:solidFill>
                  <a:srgbClr val="2D713A"/>
                </a:solidFill>
              </a:rPr>
              <a:t>”、“</a:t>
            </a:r>
            <a:r>
              <a:rPr lang="en-US" altLang="zh-CN" sz="2400" dirty="0" err="1">
                <a:solidFill>
                  <a:srgbClr val="2D713A"/>
                </a:solidFill>
              </a:rPr>
              <a:t>OnLine</a:t>
            </a:r>
            <a:r>
              <a:rPr lang="zh-CN" altLang="en-US" sz="2400" dirty="0">
                <a:solidFill>
                  <a:srgbClr val="2D713A"/>
                </a:solidFill>
              </a:rPr>
              <a:t>”和“</a:t>
            </a:r>
            <a:r>
              <a:rPr lang="en-US" altLang="zh-CN" sz="2400" dirty="0">
                <a:solidFill>
                  <a:srgbClr val="2D713A"/>
                </a:solidFill>
              </a:rPr>
              <a:t>ONLINE</a:t>
            </a:r>
            <a:r>
              <a:rPr lang="zh-CN" altLang="en-US" sz="2400" dirty="0">
                <a:solidFill>
                  <a:srgbClr val="2D713A"/>
                </a:solidFill>
              </a:rPr>
              <a:t>”是四个不同的变量名。</a:t>
            </a:r>
          </a:p>
        </p:txBody>
      </p:sp>
    </p:spTree>
    <p:extLst>
      <p:ext uri="{BB962C8B-B14F-4D97-AF65-F5344CB8AC3E}">
        <p14:creationId xmlns:p14="http://schemas.microsoft.com/office/powerpoint/2010/main" val="1728252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注释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BF168BCD-689A-4DD8-BDB9-5A8672DF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414" y="1562274"/>
            <a:ext cx="6753800" cy="536277"/>
          </a:xfrm>
        </p:spPr>
        <p:txBody>
          <a:bodyPr/>
          <a:lstStyle/>
          <a:p>
            <a:pPr marL="0" indent="457200">
              <a:lnSpc>
                <a:spcPts val="3300"/>
              </a:lnSpc>
              <a:buNone/>
            </a:pP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JavaScript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支持两种格式的注释。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37E7F8B-208B-47C4-809B-4204832FC20E}"/>
              </a:ext>
            </a:extLst>
          </p:cNvPr>
          <p:cNvSpPr txBox="1">
            <a:spLocks/>
          </p:cNvSpPr>
          <p:nvPr/>
        </p:nvSpPr>
        <p:spPr>
          <a:xfrm>
            <a:off x="467907" y="2109731"/>
            <a:ext cx="4707444" cy="536277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宋体" charset="0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26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kumimoji="1" sz="23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457200">
              <a:lnSpc>
                <a:spcPts val="3300"/>
              </a:lnSpc>
              <a:buNone/>
            </a:pPr>
            <a:r>
              <a:rPr lang="zh-CN" altLang="en-US" sz="2400" b="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单行注释：</a:t>
            </a:r>
            <a:r>
              <a:rPr lang="en-US" altLang="zh-CN" sz="2400" b="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// </a:t>
            </a:r>
            <a:r>
              <a:rPr lang="zh-CN" altLang="en-US" sz="2400" b="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或 </a:t>
            </a:r>
            <a:r>
              <a:rPr lang="en-US" altLang="zh-CN" sz="2400" b="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/</a:t>
            </a:r>
            <a:r>
              <a:rPr lang="zh-CN" altLang="en-US" sz="2400" b="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* *</a:t>
            </a:r>
            <a:r>
              <a:rPr lang="en-US" altLang="zh-CN" sz="2400" b="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/ </a:t>
            </a:r>
          </a:p>
          <a:p>
            <a:pPr marL="0" indent="457200">
              <a:lnSpc>
                <a:spcPts val="3300"/>
              </a:lnSpc>
              <a:buFont typeface="Wingdings" panose="05000000000000000000" pitchFamily="2" charset="2"/>
              <a:buNone/>
            </a:pPr>
            <a:endParaRPr lang="en-US" altLang="zh-CN" sz="2400" b="0" kern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A58019-1E88-4DA1-8A98-B735F21BD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07" y="2646008"/>
            <a:ext cx="4026030" cy="11976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FD05B66-4DFE-47A3-A6BA-DF5724469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825" y="2651383"/>
            <a:ext cx="3928850" cy="1192269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AFB80258-A6D9-46D7-95FF-02711E2F516F}"/>
              </a:ext>
            </a:extLst>
          </p:cNvPr>
          <p:cNvSpPr txBox="1">
            <a:spLocks/>
          </p:cNvSpPr>
          <p:nvPr/>
        </p:nvSpPr>
        <p:spPr>
          <a:xfrm>
            <a:off x="571308" y="4081549"/>
            <a:ext cx="3553973" cy="536277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b="1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宋体" charset="0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26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kumimoji="1" sz="23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457200">
              <a:lnSpc>
                <a:spcPts val="3300"/>
              </a:lnSpc>
              <a:buNone/>
            </a:pPr>
            <a:r>
              <a:rPr lang="zh-CN" altLang="en-US" sz="2400" b="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多行注释：</a:t>
            </a:r>
            <a:endParaRPr lang="en-US" altLang="zh-CN" sz="2400" b="0" kern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  <a:p>
            <a:pPr marL="0" indent="457200">
              <a:lnSpc>
                <a:spcPts val="3300"/>
              </a:lnSpc>
              <a:buNone/>
            </a:pPr>
            <a:endParaRPr lang="en-US" altLang="zh-CN" sz="2400" b="0" kern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0" indent="457200">
              <a:lnSpc>
                <a:spcPts val="3300"/>
              </a:lnSpc>
              <a:buFont typeface="Wingdings" panose="05000000000000000000" pitchFamily="2" charset="2"/>
              <a:buNone/>
            </a:pPr>
            <a:endParaRPr lang="en-US" altLang="zh-CN" sz="2400" b="0" kern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7D4A3DD-91E7-4588-A1C5-42E3DA55F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6777" y="4855723"/>
            <a:ext cx="4637008" cy="151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3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D71B96B4-AA70-41AF-9958-9FF562B11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971" y="1778388"/>
            <a:ext cx="6812793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Times New Roman" panose="02020603050405020304" pitchFamily="18" charset="0"/>
              </a:rPr>
              <a:t>JavaScript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Times New Roman" panose="02020603050405020304" pitchFamily="18" charset="0"/>
              </a:rPr>
              <a:t>和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Times New Roman" panose="02020603050405020304" pitchFamily="18" charset="0"/>
              </a:rPr>
              <a:t>XML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EE2E5F7-8886-41EA-9689-CD244A83BF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18437" name="灯片编号占位符 3">
            <a:extLst>
              <a:ext uri="{FF2B5EF4-FFF2-40B4-BE49-F238E27FC236}">
                <a16:creationId xmlns:a16="http://schemas.microsoft.com/office/drawing/2014/main" id="{3134749C-24BB-4D83-81CA-CD6F8D2D80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75C348-A130-42DE-9258-5B83379106D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127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直接量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BF168BCD-689A-4DD8-BDB9-5A8672DF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414" y="1780571"/>
            <a:ext cx="7693261" cy="536277"/>
          </a:xfrm>
        </p:spPr>
        <p:txBody>
          <a:bodyPr/>
          <a:lstStyle/>
          <a:p>
            <a:pPr marL="0" indent="457200">
              <a:lnSpc>
                <a:spcPts val="3300"/>
              </a:lnSpc>
              <a:buNone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直接量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(literal),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即程序中直接使用的数据值。如：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95ED8E-D0E2-420E-8905-17543BD01873}"/>
              </a:ext>
            </a:extLst>
          </p:cNvPr>
          <p:cNvSpPr txBox="1"/>
          <p:nvPr/>
        </p:nvSpPr>
        <p:spPr>
          <a:xfrm>
            <a:off x="1667953" y="2919702"/>
            <a:ext cx="6016897" cy="2962513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D713A"/>
                </a:solidFill>
              </a:rPr>
              <a:t>         1.2                           //</a:t>
            </a:r>
            <a:r>
              <a:rPr lang="zh-CN" altLang="en-US" sz="2400" dirty="0">
                <a:solidFill>
                  <a:srgbClr val="2D713A"/>
                </a:solidFill>
              </a:rPr>
              <a:t>小数</a:t>
            </a:r>
            <a:endParaRPr lang="en-US" altLang="zh-CN" sz="2400" dirty="0">
              <a:solidFill>
                <a:srgbClr val="2D713A"/>
              </a:solidFill>
            </a:endParaRPr>
          </a:p>
          <a:p>
            <a:r>
              <a:rPr lang="en-US" altLang="zh-CN" sz="2400" dirty="0">
                <a:solidFill>
                  <a:srgbClr val="2D713A"/>
                </a:solidFill>
              </a:rPr>
              <a:t>          12                          //</a:t>
            </a:r>
            <a:r>
              <a:rPr lang="zh-CN" altLang="en-US" sz="2400" dirty="0">
                <a:solidFill>
                  <a:srgbClr val="2D713A"/>
                </a:solidFill>
              </a:rPr>
              <a:t>数字</a:t>
            </a:r>
            <a:endParaRPr lang="en-US" altLang="zh-CN" sz="2400" dirty="0">
              <a:solidFill>
                <a:srgbClr val="2D713A"/>
              </a:solidFill>
            </a:endParaRPr>
          </a:p>
          <a:p>
            <a:r>
              <a:rPr lang="zh-CN" altLang="en-US" sz="2400" dirty="0">
                <a:solidFill>
                  <a:srgbClr val="2D713A"/>
                </a:solidFill>
              </a:rPr>
              <a:t>“</a:t>
            </a:r>
            <a:r>
              <a:rPr lang="en-US" altLang="zh-CN" sz="2400" dirty="0">
                <a:solidFill>
                  <a:srgbClr val="2D713A"/>
                </a:solidFill>
              </a:rPr>
              <a:t>hello world</a:t>
            </a:r>
            <a:r>
              <a:rPr lang="zh-CN" altLang="en-US" sz="2400" dirty="0">
                <a:solidFill>
                  <a:srgbClr val="2D713A"/>
                </a:solidFill>
              </a:rPr>
              <a:t>”               </a:t>
            </a:r>
            <a:r>
              <a:rPr lang="en-US" altLang="zh-CN" sz="2400" dirty="0">
                <a:solidFill>
                  <a:srgbClr val="2D713A"/>
                </a:solidFill>
              </a:rPr>
              <a:t>//</a:t>
            </a:r>
            <a:r>
              <a:rPr lang="zh-CN" altLang="en-US" sz="2400" dirty="0">
                <a:solidFill>
                  <a:srgbClr val="2D713A"/>
                </a:solidFill>
              </a:rPr>
              <a:t>字符串文本</a:t>
            </a:r>
            <a:endParaRPr lang="en-US" altLang="zh-CN" sz="2400" dirty="0">
              <a:solidFill>
                <a:srgbClr val="2D713A"/>
              </a:solidFill>
            </a:endParaRPr>
          </a:p>
          <a:p>
            <a:r>
              <a:rPr lang="zh-CN" altLang="en-US" sz="2400" dirty="0">
                <a:solidFill>
                  <a:srgbClr val="2D713A"/>
                </a:solidFill>
              </a:rPr>
              <a:t>       ‘</a:t>
            </a:r>
            <a:r>
              <a:rPr lang="en-US" altLang="zh-CN" sz="2400" dirty="0">
                <a:solidFill>
                  <a:srgbClr val="2D713A"/>
                </a:solidFill>
              </a:rPr>
              <a:t>Hi</a:t>
            </a:r>
            <a:r>
              <a:rPr lang="zh-CN" altLang="en-US" sz="2400" dirty="0">
                <a:solidFill>
                  <a:srgbClr val="2D713A"/>
                </a:solidFill>
              </a:rPr>
              <a:t>’</a:t>
            </a:r>
            <a:r>
              <a:rPr lang="en-US" altLang="zh-CN" sz="2400" dirty="0">
                <a:solidFill>
                  <a:srgbClr val="2D713A"/>
                </a:solidFill>
              </a:rPr>
              <a:t>                      //</a:t>
            </a:r>
            <a:r>
              <a:rPr lang="zh-CN" altLang="en-US" sz="2400" dirty="0">
                <a:solidFill>
                  <a:srgbClr val="2D713A"/>
                </a:solidFill>
              </a:rPr>
              <a:t>另一个字符串</a:t>
            </a:r>
            <a:endParaRPr lang="en-US" altLang="zh-CN" sz="2400" dirty="0">
              <a:solidFill>
                <a:srgbClr val="2D713A"/>
              </a:solidFill>
            </a:endParaRPr>
          </a:p>
          <a:p>
            <a:r>
              <a:rPr lang="en-US" altLang="zh-CN" sz="2400" dirty="0">
                <a:solidFill>
                  <a:srgbClr val="2D713A"/>
                </a:solidFill>
              </a:rPr>
              <a:t>         true                        //</a:t>
            </a:r>
            <a:r>
              <a:rPr lang="zh-CN" altLang="en-US" sz="2400" dirty="0">
                <a:solidFill>
                  <a:srgbClr val="2D713A"/>
                </a:solidFill>
              </a:rPr>
              <a:t>布尔值</a:t>
            </a:r>
            <a:endParaRPr lang="en-US" altLang="zh-CN" sz="2400" dirty="0">
              <a:solidFill>
                <a:srgbClr val="2D713A"/>
              </a:solidFill>
            </a:endParaRPr>
          </a:p>
          <a:p>
            <a:r>
              <a:rPr lang="en-US" altLang="zh-CN" sz="2400" dirty="0">
                <a:solidFill>
                  <a:srgbClr val="2D713A"/>
                </a:solidFill>
              </a:rPr>
              <a:t>        false                        //</a:t>
            </a:r>
            <a:r>
              <a:rPr lang="zh-CN" altLang="en-US" sz="2400" dirty="0">
                <a:solidFill>
                  <a:srgbClr val="2D713A"/>
                </a:solidFill>
              </a:rPr>
              <a:t>另一个布尔值</a:t>
            </a:r>
            <a:endParaRPr lang="en-US" altLang="zh-CN" sz="2400" dirty="0">
              <a:solidFill>
                <a:srgbClr val="2D713A"/>
              </a:solidFill>
            </a:endParaRPr>
          </a:p>
          <a:p>
            <a:r>
              <a:rPr lang="en-US" altLang="zh-CN" sz="2400" dirty="0">
                <a:solidFill>
                  <a:srgbClr val="2D713A"/>
                </a:solidFill>
              </a:rPr>
              <a:t>         null                         //</a:t>
            </a:r>
            <a:r>
              <a:rPr lang="zh-CN" altLang="en-US" sz="2400" dirty="0">
                <a:solidFill>
                  <a:srgbClr val="2D713A"/>
                </a:solidFill>
              </a:rPr>
              <a:t>空</a:t>
            </a:r>
            <a:endParaRPr lang="en-US" altLang="zh-CN" sz="2400" dirty="0">
              <a:solidFill>
                <a:srgbClr val="2D71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152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标识符和保留字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BF168BCD-689A-4DD8-BDB9-5A8672DF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369" y="2263670"/>
            <a:ext cx="7693261" cy="2182564"/>
          </a:xfrm>
        </p:spPr>
        <p:txBody>
          <a:bodyPr/>
          <a:lstStyle/>
          <a:p>
            <a:pPr marL="0" indent="457200">
              <a:lnSpc>
                <a:spcPts val="3300"/>
              </a:lnSpc>
              <a:buNone/>
            </a:pPr>
            <a:r>
              <a:rPr lang="zh-CN" altLang="en-US" sz="2800" dirty="0">
                <a:latin typeface="+mn-ea"/>
                <a:ea typeface="+mn-ea"/>
              </a:rPr>
              <a:t>标识符</a:t>
            </a:r>
            <a:r>
              <a:rPr lang="zh-CN" altLang="en-US" sz="2400" b="0" dirty="0">
                <a:latin typeface="+mn-ea"/>
                <a:ea typeface="+mn-ea"/>
              </a:rPr>
              <a:t>就是一个名字。关于标识符的规定有：</a:t>
            </a:r>
            <a:endParaRPr lang="en-US" altLang="zh-CN" sz="2400" b="0" dirty="0">
              <a:latin typeface="+mn-ea"/>
              <a:ea typeface="+mn-ea"/>
            </a:endParaRPr>
          </a:p>
          <a:p>
            <a:pPr marL="0" indent="457200">
              <a:lnSpc>
                <a:spcPts val="3300"/>
              </a:lnSpc>
              <a:buNone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（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1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）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必须使用字母、下划线或美元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（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$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）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开始。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  <a:p>
            <a:pPr marL="0" indent="457200">
              <a:lnSpc>
                <a:spcPts val="3300"/>
              </a:lnSpc>
              <a:buNone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（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2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）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必须使用英文字母、数字、下划线组成，不能出现空格或制表符。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EEFBDB-6310-4501-87ED-2BBF5722E2D1}"/>
              </a:ext>
            </a:extLst>
          </p:cNvPr>
          <p:cNvSpPr txBox="1"/>
          <p:nvPr/>
        </p:nvSpPr>
        <p:spPr>
          <a:xfrm>
            <a:off x="1254364" y="4449109"/>
            <a:ext cx="7027178" cy="1861574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rgbClr val="2D713A"/>
                </a:solidFill>
              </a:rPr>
              <a:t>      </a:t>
            </a:r>
            <a:r>
              <a:rPr lang="en-US" altLang="zh-CN" sz="2400" dirty="0" err="1">
                <a:solidFill>
                  <a:srgbClr val="2D713A"/>
                </a:solidFill>
              </a:rPr>
              <a:t>i</a:t>
            </a:r>
            <a:r>
              <a:rPr lang="en-US" altLang="zh-CN" sz="2400" dirty="0">
                <a:solidFill>
                  <a:srgbClr val="2D713A"/>
                </a:solidFill>
              </a:rPr>
              <a:t>               </a:t>
            </a:r>
            <a:r>
              <a:rPr lang="zh-CN" altLang="en-US" sz="2400" dirty="0">
                <a:solidFill>
                  <a:srgbClr val="FF0000"/>
                </a:solidFill>
              </a:rPr>
              <a:t>√</a:t>
            </a:r>
            <a:r>
              <a:rPr lang="en-US" altLang="zh-CN" sz="2400" dirty="0">
                <a:solidFill>
                  <a:srgbClr val="FF0000"/>
                </a:solidFill>
              </a:rPr>
              <a:t>   </a:t>
            </a:r>
            <a:r>
              <a:rPr lang="en-US" altLang="zh-CN" sz="2400" dirty="0">
                <a:solidFill>
                  <a:srgbClr val="2D713A"/>
                </a:solidFill>
              </a:rPr>
              <a:t>             </a:t>
            </a:r>
            <a:r>
              <a:rPr lang="en-US" altLang="zh-CN" sz="2400" dirty="0" err="1">
                <a:solidFill>
                  <a:srgbClr val="2D713A"/>
                </a:solidFill>
              </a:rPr>
              <a:t>my_variable_name</a:t>
            </a:r>
            <a:r>
              <a:rPr lang="en-US" altLang="zh-CN" sz="2400" dirty="0">
                <a:solidFill>
                  <a:srgbClr val="2D713A"/>
                </a:solidFill>
              </a:rPr>
              <a:t>    </a:t>
            </a:r>
            <a:r>
              <a:rPr lang="zh-CN" altLang="en-US" sz="2400" dirty="0">
                <a:solidFill>
                  <a:srgbClr val="FF0000"/>
                </a:solidFill>
              </a:rPr>
              <a:t>√</a:t>
            </a:r>
            <a:r>
              <a:rPr lang="en-US" altLang="zh-CN" sz="2400" dirty="0">
                <a:solidFill>
                  <a:srgbClr val="2D713A"/>
                </a:solidFill>
              </a:rPr>
              <a:t>    </a:t>
            </a:r>
          </a:p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rgbClr val="2D713A"/>
                </a:solidFill>
              </a:rPr>
              <a:t>    V13           </a:t>
            </a:r>
            <a:r>
              <a:rPr lang="zh-CN" altLang="en-US" sz="2400" dirty="0">
                <a:solidFill>
                  <a:srgbClr val="FF0000"/>
                </a:solidFill>
              </a:rPr>
              <a:t>√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2D713A"/>
                </a:solidFill>
              </a:rPr>
              <a:t>               _dummy                    </a:t>
            </a:r>
            <a:r>
              <a:rPr lang="zh-CN" altLang="en-US" sz="2400" dirty="0">
                <a:solidFill>
                  <a:srgbClr val="FF0000"/>
                </a:solidFill>
              </a:rPr>
              <a:t>√</a:t>
            </a:r>
            <a:r>
              <a:rPr lang="en-US" altLang="zh-CN" sz="2400" dirty="0">
                <a:solidFill>
                  <a:srgbClr val="2D713A"/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rgbClr val="2D713A"/>
                </a:solidFill>
              </a:rPr>
              <a:t>    $str            </a:t>
            </a:r>
            <a:r>
              <a:rPr lang="zh-CN" altLang="en-US" sz="2400" dirty="0">
                <a:solidFill>
                  <a:srgbClr val="FF0000"/>
                </a:solidFill>
              </a:rPr>
              <a:t>√</a:t>
            </a:r>
            <a:r>
              <a:rPr lang="en-US" altLang="zh-CN" sz="2400" dirty="0">
                <a:solidFill>
                  <a:srgbClr val="FF0000"/>
                </a:solidFill>
              </a:rPr>
              <a:t>   </a:t>
            </a:r>
            <a:r>
              <a:rPr lang="en-US" altLang="zh-CN" sz="2400" dirty="0">
                <a:solidFill>
                  <a:srgbClr val="2D713A"/>
                </a:solidFill>
              </a:rPr>
              <a:t>              1he                           </a:t>
            </a:r>
            <a:r>
              <a:rPr lang="en-US" altLang="zh-CN" sz="2400" dirty="0">
                <a:solidFill>
                  <a:srgbClr val="FF0000"/>
                </a:solidFill>
              </a:rPr>
              <a:t>×</a:t>
            </a:r>
          </a:p>
        </p:txBody>
      </p:sp>
    </p:spTree>
    <p:extLst>
      <p:ext uri="{BB962C8B-B14F-4D97-AF65-F5344CB8AC3E}">
        <p14:creationId xmlns:p14="http://schemas.microsoft.com/office/powerpoint/2010/main" val="716199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标识符和保留字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BF168BCD-689A-4DD8-BDB9-5A8672DF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369" y="2430223"/>
            <a:ext cx="7693261" cy="3416100"/>
          </a:xfrm>
        </p:spPr>
        <p:txBody>
          <a:bodyPr/>
          <a:lstStyle/>
          <a:p>
            <a:pPr marL="0" indent="457200">
              <a:lnSpc>
                <a:spcPts val="3300"/>
              </a:lnSpc>
              <a:buNone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（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）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不能使用</a:t>
            </a:r>
            <a:r>
              <a:rPr lang="en-US" altLang="zh-CN" sz="2400" b="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Javascript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关键字与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JavaScript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保留字。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0" indent="457200">
              <a:lnSpc>
                <a:spcPts val="3300"/>
              </a:lnSpc>
              <a:buNone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（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4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）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不能使用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JavaScript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语言内部的单词，比如：</a:t>
            </a:r>
            <a:r>
              <a:rPr lang="en-US" altLang="zh-CN" sz="2400" b="0" dirty="0" err="1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Infinity</a:t>
            </a:r>
            <a:r>
              <a:rPr lang="en-US" altLang="zh-CN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,</a:t>
            </a:r>
            <a:r>
              <a:rPr lang="en-US" altLang="zh-CN" sz="2400" b="0" dirty="0" err="1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NaN</a:t>
            </a:r>
            <a:r>
              <a:rPr lang="en-US" altLang="zh-CN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,</a:t>
            </a:r>
            <a:r>
              <a:rPr lang="en-US" altLang="zh-CN" sz="2400" b="0" dirty="0" err="1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undefined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等。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  <a:p>
            <a:pPr marL="0" indent="457200">
              <a:lnSpc>
                <a:spcPts val="3300"/>
              </a:lnSpc>
              <a:buNone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（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5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）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大小写敏感。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  <a:p>
            <a:pPr marL="0" indent="457200">
              <a:lnSpc>
                <a:spcPts val="3300"/>
              </a:lnSpc>
              <a:buNone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作为命名的一种规定，如同起名一样，也是要很慎重的。总的来说，标识符的确定应该做到“</a:t>
            </a:r>
            <a:r>
              <a:rPr lang="zh-CN" altLang="en-US" sz="2400" b="0" dirty="0">
                <a:solidFill>
                  <a:srgbClr val="0070C0"/>
                </a:solidFill>
                <a:latin typeface="+mn-ea"/>
                <a:ea typeface="+mn-ea"/>
              </a:rPr>
              <a:t>见名知意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”。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3126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标识符和保留字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BF168BCD-689A-4DD8-BDB9-5A8672DF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89" y="1664344"/>
            <a:ext cx="7693261" cy="1314550"/>
          </a:xfrm>
        </p:spPr>
        <p:txBody>
          <a:bodyPr/>
          <a:lstStyle/>
          <a:p>
            <a:pPr marL="0" indent="457200">
              <a:lnSpc>
                <a:spcPts val="3300"/>
              </a:lnSpc>
              <a:buNone/>
            </a:pPr>
            <a:r>
              <a:rPr lang="en-US" altLang="zh-CN" sz="2400" b="0" dirty="0">
                <a:ea typeface="+mn-ea"/>
              </a:rPr>
              <a:t>JavaScript</a:t>
            </a:r>
            <a:r>
              <a:rPr lang="zh-CN" altLang="en-US" sz="2400" b="0" dirty="0">
                <a:latin typeface="+mn-ea"/>
                <a:ea typeface="+mn-ea"/>
              </a:rPr>
              <a:t>保留了一部分关键字，它们标识了程序的结构和功能，所以在编写代码时，不能用它们作为自定义的变量名或函数名。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2D7F102-4009-4EDD-BF1E-E453FCF4C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582993"/>
              </p:ext>
            </p:extLst>
          </p:nvPr>
        </p:nvGraphicFramePr>
        <p:xfrm>
          <a:off x="1457216" y="3690164"/>
          <a:ext cx="7040634" cy="27432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02872">
                  <a:extLst>
                    <a:ext uri="{9D8B030D-6E8A-4147-A177-3AD203B41FA5}">
                      <a16:colId xmlns:a16="http://schemas.microsoft.com/office/drawing/2014/main" val="1761444152"/>
                    </a:ext>
                  </a:extLst>
                </a:gridCol>
                <a:gridCol w="1215957">
                  <a:extLst>
                    <a:ext uri="{9D8B030D-6E8A-4147-A177-3AD203B41FA5}">
                      <a16:colId xmlns:a16="http://schemas.microsoft.com/office/drawing/2014/main" val="1077415621"/>
                    </a:ext>
                  </a:extLst>
                </a:gridCol>
                <a:gridCol w="1682885">
                  <a:extLst>
                    <a:ext uri="{9D8B030D-6E8A-4147-A177-3AD203B41FA5}">
                      <a16:colId xmlns:a16="http://schemas.microsoft.com/office/drawing/2014/main" val="2573159702"/>
                    </a:ext>
                  </a:extLst>
                </a:gridCol>
                <a:gridCol w="1303507">
                  <a:extLst>
                    <a:ext uri="{9D8B030D-6E8A-4147-A177-3AD203B41FA5}">
                      <a16:colId xmlns:a16="http://schemas.microsoft.com/office/drawing/2014/main" val="6719306"/>
                    </a:ext>
                  </a:extLst>
                </a:gridCol>
                <a:gridCol w="1235413">
                  <a:extLst>
                    <a:ext uri="{9D8B030D-6E8A-4147-A177-3AD203B41FA5}">
                      <a16:colId xmlns:a16="http://schemas.microsoft.com/office/drawing/2014/main" val="1900590771"/>
                    </a:ext>
                  </a:extLst>
                </a:gridCol>
              </a:tblGrid>
              <a:tr h="40441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break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delete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function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return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typeof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326089"/>
                  </a:ext>
                </a:extLst>
              </a:tr>
              <a:tr h="40441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case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do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if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switch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var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4665397"/>
                  </a:ext>
                </a:extLst>
              </a:tr>
              <a:tr h="40441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catch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else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this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void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7380803"/>
                  </a:ext>
                </a:extLst>
              </a:tr>
              <a:tr h="40441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continue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false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effectLst/>
                        </a:rPr>
                        <a:t>instanceof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throw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while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7185010"/>
                  </a:ext>
                </a:extLst>
              </a:tr>
              <a:tr h="404419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debugger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finally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new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true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with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1199"/>
                  </a:ext>
                </a:extLst>
              </a:tr>
              <a:tr h="40441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default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for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null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try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682222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8EF4B2CA-94DA-4A5F-9F8F-4EBEE611DABA}"/>
              </a:ext>
            </a:extLst>
          </p:cNvPr>
          <p:cNvSpPr txBox="1"/>
          <p:nvPr/>
        </p:nvSpPr>
        <p:spPr>
          <a:xfrm>
            <a:off x="3270908" y="3064212"/>
            <a:ext cx="3246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表</a:t>
            </a:r>
            <a:r>
              <a:rPr lang="zh-CN" altLang="en-US" sz="2400" dirty="0"/>
              <a:t> </a:t>
            </a:r>
            <a:r>
              <a:rPr lang="en-US" altLang="zh-CN" sz="2400" dirty="0"/>
              <a:t>JavaScript</a:t>
            </a:r>
            <a:r>
              <a:rPr lang="zh-CN" altLang="en-US" sz="2400" dirty="0">
                <a:latin typeface="+mn-ea"/>
              </a:rPr>
              <a:t>的关键字</a:t>
            </a:r>
          </a:p>
        </p:txBody>
      </p:sp>
    </p:spTree>
    <p:extLst>
      <p:ext uri="{BB962C8B-B14F-4D97-AF65-F5344CB8AC3E}">
        <p14:creationId xmlns:p14="http://schemas.microsoft.com/office/powerpoint/2010/main" val="549378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标识符和保留字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BF168BCD-689A-4DD8-BDB9-5A8672DF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89" y="1701024"/>
            <a:ext cx="7693261" cy="1077786"/>
          </a:xfrm>
        </p:spPr>
        <p:txBody>
          <a:bodyPr/>
          <a:lstStyle/>
          <a:p>
            <a:pPr marL="0" indent="457200">
              <a:lnSpc>
                <a:spcPts val="3300"/>
              </a:lnSpc>
              <a:buNone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除了关键字，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JavaScript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还有一些可能未来扩展时使用的保留字，同样不能用于标识符的定义。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2D7F102-4009-4EDD-BF1E-E453FCF4C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784810"/>
              </p:ext>
            </p:extLst>
          </p:nvPr>
        </p:nvGraphicFramePr>
        <p:xfrm>
          <a:off x="1004593" y="3439559"/>
          <a:ext cx="7293251" cy="286350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60383">
                  <a:extLst>
                    <a:ext uri="{9D8B030D-6E8A-4147-A177-3AD203B41FA5}">
                      <a16:colId xmlns:a16="http://schemas.microsoft.com/office/drawing/2014/main" val="1761444152"/>
                    </a:ext>
                  </a:extLst>
                </a:gridCol>
                <a:gridCol w="1259585">
                  <a:extLst>
                    <a:ext uri="{9D8B030D-6E8A-4147-A177-3AD203B41FA5}">
                      <a16:colId xmlns:a16="http://schemas.microsoft.com/office/drawing/2014/main" val="1077415621"/>
                    </a:ext>
                  </a:extLst>
                </a:gridCol>
                <a:gridCol w="1743267">
                  <a:extLst>
                    <a:ext uri="{9D8B030D-6E8A-4147-A177-3AD203B41FA5}">
                      <a16:colId xmlns:a16="http://schemas.microsoft.com/office/drawing/2014/main" val="2573159702"/>
                    </a:ext>
                  </a:extLst>
                </a:gridCol>
                <a:gridCol w="1141685">
                  <a:extLst>
                    <a:ext uri="{9D8B030D-6E8A-4147-A177-3AD203B41FA5}">
                      <a16:colId xmlns:a16="http://schemas.microsoft.com/office/drawing/2014/main" val="6719306"/>
                    </a:ext>
                  </a:extLst>
                </a:gridCol>
                <a:gridCol w="1488331">
                  <a:extLst>
                    <a:ext uri="{9D8B030D-6E8A-4147-A177-3AD203B41FA5}">
                      <a16:colId xmlns:a16="http://schemas.microsoft.com/office/drawing/2014/main" val="1900590771"/>
                    </a:ext>
                  </a:extLst>
                </a:gridCol>
              </a:tblGrid>
              <a:tr h="43699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abstract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</a:rPr>
                        <a:t>boolean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byte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char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class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326089"/>
                  </a:ext>
                </a:extLst>
              </a:tr>
              <a:tr h="40441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const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debugger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double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</a:rPr>
                        <a:t>enum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export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4665397"/>
                  </a:ext>
                </a:extLst>
              </a:tr>
              <a:tr h="40441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extends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final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float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</a:rPr>
                        <a:t>goto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implements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7380803"/>
                  </a:ext>
                </a:extLst>
              </a:tr>
              <a:tr h="40441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import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int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interface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long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native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7185010"/>
                  </a:ext>
                </a:extLst>
              </a:tr>
              <a:tr h="40441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package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private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protected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</a:rPr>
                        <a:t>pubilc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short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471199"/>
                  </a:ext>
                </a:extLst>
              </a:tr>
              <a:tr h="40441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static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super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synchronized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throws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transient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682222"/>
                  </a:ext>
                </a:extLst>
              </a:tr>
              <a:tr h="40441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volatile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016618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8EF4B2CA-94DA-4A5F-9F8F-4EBEE611DABA}"/>
              </a:ext>
            </a:extLst>
          </p:cNvPr>
          <p:cNvSpPr txBox="1"/>
          <p:nvPr/>
        </p:nvSpPr>
        <p:spPr>
          <a:xfrm>
            <a:off x="3134362" y="2778810"/>
            <a:ext cx="3246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表</a:t>
            </a:r>
            <a:r>
              <a:rPr lang="zh-CN" altLang="en-US" sz="2400" dirty="0"/>
              <a:t> </a:t>
            </a:r>
            <a:r>
              <a:rPr lang="en-US" altLang="zh-CN" sz="2400" dirty="0"/>
              <a:t>JavaScript</a:t>
            </a:r>
            <a:r>
              <a:rPr lang="zh-CN" altLang="en-US" sz="2400" dirty="0">
                <a:latin typeface="+mn-ea"/>
              </a:rPr>
              <a:t>的保留字</a:t>
            </a:r>
          </a:p>
        </p:txBody>
      </p:sp>
    </p:spTree>
    <p:extLst>
      <p:ext uri="{BB962C8B-B14F-4D97-AF65-F5344CB8AC3E}">
        <p14:creationId xmlns:p14="http://schemas.microsoft.com/office/powerpoint/2010/main" val="1782522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可选的分号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BF168BCD-689A-4DD8-BDB9-5A8672DF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89" y="1885851"/>
            <a:ext cx="7693261" cy="1343732"/>
          </a:xfrm>
        </p:spPr>
        <p:txBody>
          <a:bodyPr/>
          <a:lstStyle/>
          <a:p>
            <a:pPr marL="0" indent="457200">
              <a:lnSpc>
                <a:spcPts val="3300"/>
              </a:lnSpc>
              <a:buNone/>
            </a:pPr>
            <a:r>
              <a:rPr lang="en-US" altLang="zh-CN" sz="2400" b="0" dirty="0">
                <a:ea typeface="+mn-ea"/>
              </a:rPr>
              <a:t>JavaScript</a:t>
            </a:r>
            <a:r>
              <a:rPr lang="zh-CN" altLang="en-US" sz="2400" b="0" dirty="0">
                <a:latin typeface="+mn-ea"/>
                <a:ea typeface="+mn-ea"/>
              </a:rPr>
              <a:t>使用分号</a:t>
            </a:r>
            <a:r>
              <a:rPr lang="zh-CN" altLang="en-US" sz="2400" b="0" dirty="0">
                <a:ea typeface="+mn-ea"/>
              </a:rPr>
              <a:t>（</a:t>
            </a:r>
            <a:r>
              <a:rPr lang="en-US" altLang="zh-CN" sz="2400" b="0" dirty="0">
                <a:ea typeface="+mn-ea"/>
              </a:rPr>
              <a:t>;</a:t>
            </a:r>
            <a:r>
              <a:rPr lang="zh-CN" altLang="en-US" sz="2400" b="0" dirty="0">
                <a:ea typeface="+mn-ea"/>
              </a:rPr>
              <a:t>）</a:t>
            </a:r>
            <a:r>
              <a:rPr lang="zh-CN" altLang="en-US" sz="2400" b="0" dirty="0">
                <a:latin typeface="+mn-ea"/>
                <a:ea typeface="+mn-ea"/>
              </a:rPr>
              <a:t>将语句分隔开，对增强代码的可读性和整洁性非常重要。有些地方可以省略分号，有些地方则不能省略分号。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3D9486B-4887-4175-BCAC-3420DD7AC3CB}"/>
              </a:ext>
            </a:extLst>
          </p:cNvPr>
          <p:cNvSpPr/>
          <p:nvPr/>
        </p:nvSpPr>
        <p:spPr>
          <a:xfrm>
            <a:off x="804589" y="3424136"/>
            <a:ext cx="7561198" cy="899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/>
              <a:t>考虑如下代码，因为两条语句用两行书写，第一个分号是</a:t>
            </a:r>
            <a:r>
              <a:rPr lang="zh-CN" altLang="en-US" sz="2400" dirty="0">
                <a:solidFill>
                  <a:srgbClr val="FF0000"/>
                </a:solidFill>
              </a:rPr>
              <a:t>可以省略</a:t>
            </a:r>
            <a:r>
              <a:rPr lang="zh-CN" altLang="en-US" sz="2400" dirty="0"/>
              <a:t>的：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7F95BB-41B5-4EDE-86B5-7DD79C898916}"/>
              </a:ext>
            </a:extLst>
          </p:cNvPr>
          <p:cNvSpPr txBox="1"/>
          <p:nvPr/>
        </p:nvSpPr>
        <p:spPr>
          <a:xfrm>
            <a:off x="2840478" y="4318803"/>
            <a:ext cx="3258765" cy="919401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2D713A"/>
                </a:solidFill>
              </a:rPr>
              <a:t> a=3;</a:t>
            </a:r>
          </a:p>
          <a:p>
            <a:pPr algn="ctr"/>
            <a:r>
              <a:rPr lang="en-US" altLang="zh-CN" sz="2400" dirty="0">
                <a:solidFill>
                  <a:srgbClr val="2D713A"/>
                </a:solidFill>
              </a:rPr>
              <a:t> b=4;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1ABF686-AD61-4B22-BBE1-8D7B1E868892}"/>
              </a:ext>
            </a:extLst>
          </p:cNvPr>
          <p:cNvSpPr/>
          <p:nvPr/>
        </p:nvSpPr>
        <p:spPr>
          <a:xfrm>
            <a:off x="804590" y="5281323"/>
            <a:ext cx="76932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sz="2400" dirty="0"/>
              <a:t>如果按照如下格式书写，第一个分号则</a:t>
            </a:r>
            <a:r>
              <a:rPr lang="zh-CN" altLang="en-US" sz="2400" dirty="0">
                <a:solidFill>
                  <a:srgbClr val="FF0000"/>
                </a:solidFill>
              </a:rPr>
              <a:t>不能省略</a:t>
            </a:r>
            <a:r>
              <a:rPr lang="zh-CN" altLang="en-US" sz="2400" dirty="0"/>
              <a:t>：</a:t>
            </a:r>
            <a:endParaRPr lang="en-US" altLang="zh-CN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A79E289-CE5B-4E6A-8310-DED256B3C87F}"/>
              </a:ext>
            </a:extLst>
          </p:cNvPr>
          <p:cNvSpPr txBox="1"/>
          <p:nvPr/>
        </p:nvSpPr>
        <p:spPr>
          <a:xfrm>
            <a:off x="2877984" y="5877482"/>
            <a:ext cx="3183751" cy="510778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2D713A"/>
                </a:solidFill>
              </a:rPr>
              <a:t> a=3; b=4;</a:t>
            </a:r>
          </a:p>
        </p:txBody>
      </p:sp>
    </p:spTree>
    <p:extLst>
      <p:ext uri="{BB962C8B-B14F-4D97-AF65-F5344CB8AC3E}">
        <p14:creationId xmlns:p14="http://schemas.microsoft.com/office/powerpoint/2010/main" val="617013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8825"/>
            <a:ext cx="8001000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1.4 JavaScript </a:t>
            </a:r>
            <a:r>
              <a:rPr lang="zh-CN" altLang="en-US" dirty="0"/>
              <a:t>语言基础</a:t>
            </a:r>
            <a:endParaRPr lang="zh-CN" altLang="en-US" sz="3600" b="0" dirty="0"/>
          </a:p>
        </p:txBody>
      </p:sp>
      <p:sp>
        <p:nvSpPr>
          <p:cNvPr id="247811" name="Rectangle 3">
            <a:extLst>
              <a:ext uri="{FF2B5EF4-FFF2-40B4-BE49-F238E27FC236}">
                <a16:creationId xmlns:a16="http://schemas.microsoft.com/office/drawing/2014/main" id="{F5E1A31D-6FA6-4262-B3DD-73A47AB8C7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916113"/>
            <a:ext cx="8062912" cy="419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3200" b="0" dirty="0"/>
              <a:t>数据类型</a:t>
            </a:r>
            <a:endParaRPr lang="en-US" altLang="zh-CN" sz="3200" b="0" dirty="0"/>
          </a:p>
          <a:p>
            <a:pPr eaLnBrk="1" hangingPunct="1"/>
            <a:r>
              <a:rPr lang="zh-CN" altLang="en-US" sz="3200" b="0" dirty="0"/>
              <a:t>常量和变量</a:t>
            </a:r>
            <a:endParaRPr lang="en-US" altLang="zh-CN" sz="3200" b="0" dirty="0"/>
          </a:p>
          <a:p>
            <a:pPr eaLnBrk="1" hangingPunct="1"/>
            <a:r>
              <a:rPr lang="zh-CN" altLang="en-US" sz="3200" b="0" dirty="0"/>
              <a:t>运算符和表达式</a:t>
            </a:r>
            <a:endParaRPr lang="en-US" altLang="zh-CN" sz="3200" b="0" dirty="0"/>
          </a:p>
          <a:p>
            <a:pPr marL="0" indent="0" eaLnBrk="1" hangingPunct="1">
              <a:buNone/>
            </a:pPr>
            <a:endParaRPr lang="zh-CN" altLang="en-US" sz="3200" b="0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0" dirty="0"/>
              <a:t>   </a:t>
            </a:r>
            <a:endParaRPr lang="zh-CN" altLang="en-US" sz="240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8565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数据类型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D651235-C2C3-4001-A466-70EAAD1D36CE}"/>
              </a:ext>
            </a:extLst>
          </p:cNvPr>
          <p:cNvSpPr/>
          <p:nvPr/>
        </p:nvSpPr>
        <p:spPr bwMode="auto">
          <a:xfrm>
            <a:off x="1288945" y="2106828"/>
            <a:ext cx="4046452" cy="765242"/>
          </a:xfrm>
          <a:prstGeom prst="roundRect">
            <a:avLst/>
          </a:prstGeom>
          <a:solidFill>
            <a:schemeClr val="accent3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宋体" pitchFamily="2" charset="-122"/>
              </a:rPr>
              <a:t>1</a:t>
            </a:r>
            <a:r>
              <a:rPr kumimoji="0" lang="zh-C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宋体" pitchFamily="2" charset="-122"/>
              </a:rPr>
              <a:t>、</a:t>
            </a:r>
            <a:r>
              <a:rPr lang="en-US" altLang="zh-CN" sz="3200" dirty="0">
                <a:ea typeface="宋体" pitchFamily="2" charset="-122"/>
              </a:rPr>
              <a:t>while</a:t>
            </a:r>
            <a:r>
              <a:rPr kumimoji="0" lang="zh-C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语句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308DDE2-63EB-4088-B0E1-6BCA7873FC8A}"/>
              </a:ext>
            </a:extLst>
          </p:cNvPr>
          <p:cNvSpPr/>
          <p:nvPr/>
        </p:nvSpPr>
        <p:spPr bwMode="auto">
          <a:xfrm>
            <a:off x="1288945" y="3142114"/>
            <a:ext cx="4046453" cy="765242"/>
          </a:xfrm>
          <a:prstGeom prst="roundRect">
            <a:avLst/>
          </a:prstGeom>
          <a:solidFill>
            <a:schemeClr val="accent3">
              <a:lumMod val="65000"/>
            </a:scheme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ea typeface="宋体" pitchFamily="2" charset="-122"/>
              </a:rPr>
              <a:t>2</a:t>
            </a:r>
            <a:r>
              <a:rPr lang="zh-CN" altLang="en-US" sz="3200" dirty="0">
                <a:ea typeface="宋体" pitchFamily="2" charset="-122"/>
              </a:rPr>
              <a:t>、</a:t>
            </a:r>
            <a:r>
              <a:rPr lang="en-US" altLang="zh-CN" sz="3200" dirty="0">
                <a:ea typeface="宋体" pitchFamily="2" charset="-122"/>
              </a:rPr>
              <a:t>do…while</a:t>
            </a:r>
            <a:r>
              <a:rPr kumimoji="0" lang="zh-C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语句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B4314A6-50E8-43F0-A3E0-17981A96E9B0}"/>
              </a:ext>
            </a:extLst>
          </p:cNvPr>
          <p:cNvSpPr/>
          <p:nvPr/>
        </p:nvSpPr>
        <p:spPr bwMode="auto">
          <a:xfrm>
            <a:off x="1288945" y="4293152"/>
            <a:ext cx="4046453" cy="765242"/>
          </a:xfrm>
          <a:prstGeom prst="roundRect">
            <a:avLst/>
          </a:prstGeom>
          <a:solidFill>
            <a:schemeClr val="accent3">
              <a:lumMod val="65000"/>
            </a:scheme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ea typeface="宋体" pitchFamily="2" charset="-122"/>
              </a:rPr>
              <a:t>3</a:t>
            </a:r>
            <a:r>
              <a:rPr lang="zh-CN" altLang="en-US" sz="3200" dirty="0">
                <a:ea typeface="宋体" pitchFamily="2" charset="-122"/>
              </a:rPr>
              <a:t>、</a:t>
            </a:r>
            <a:r>
              <a:rPr lang="en-US" altLang="zh-CN" sz="3200" dirty="0">
                <a:ea typeface="宋体" pitchFamily="2" charset="-122"/>
              </a:rPr>
              <a:t>for</a:t>
            </a:r>
            <a:r>
              <a:rPr kumimoji="0" lang="zh-C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语句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3770B0B-5137-4A93-BB24-F584A917D0DD}"/>
              </a:ext>
            </a:extLst>
          </p:cNvPr>
          <p:cNvSpPr/>
          <p:nvPr/>
        </p:nvSpPr>
        <p:spPr bwMode="auto">
          <a:xfrm>
            <a:off x="1288945" y="5359952"/>
            <a:ext cx="4046453" cy="765242"/>
          </a:xfrm>
          <a:prstGeom prst="roundRect">
            <a:avLst/>
          </a:prstGeom>
          <a:solidFill>
            <a:schemeClr val="accent3">
              <a:lumMod val="65000"/>
            </a:scheme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ea typeface="宋体" pitchFamily="2" charset="-122"/>
              </a:rPr>
              <a:t>4</a:t>
            </a:r>
            <a:r>
              <a:rPr lang="zh-CN" altLang="en-US" sz="3200" dirty="0">
                <a:ea typeface="宋体" pitchFamily="2" charset="-122"/>
              </a:rPr>
              <a:t>、</a:t>
            </a:r>
            <a:r>
              <a:rPr lang="zh-CN" altLang="en-US" sz="3200" dirty="0">
                <a:latin typeface="Verdana" pitchFamily="34" charset="0"/>
                <a:ea typeface="宋体" pitchFamily="2" charset="-122"/>
              </a:rPr>
              <a:t>循环</a:t>
            </a:r>
            <a:r>
              <a:rPr kumimoji="0" lang="zh-C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语句的嵌套</a:t>
            </a:r>
          </a:p>
        </p:txBody>
      </p:sp>
    </p:spTree>
    <p:extLst>
      <p:ext uri="{BB962C8B-B14F-4D97-AF65-F5344CB8AC3E}">
        <p14:creationId xmlns:p14="http://schemas.microsoft.com/office/powerpoint/2010/main" val="945241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数据类型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BF168BCD-689A-4DD8-BDB9-5A8672DF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89" y="1885851"/>
            <a:ext cx="7693261" cy="1023546"/>
          </a:xfrm>
        </p:spPr>
        <p:txBody>
          <a:bodyPr/>
          <a:lstStyle/>
          <a:p>
            <a:pPr marL="0" indent="457200">
              <a:lnSpc>
                <a:spcPts val="3300"/>
              </a:lnSpc>
              <a:buNone/>
            </a:pPr>
            <a:r>
              <a:rPr lang="en-US" altLang="zh-CN" sz="2400" b="0" dirty="0">
                <a:ea typeface="+mn-ea"/>
              </a:rPr>
              <a:t>JavaScript</a:t>
            </a:r>
            <a:r>
              <a:rPr lang="zh-CN" altLang="en-US" sz="2400" b="0" dirty="0">
                <a:latin typeface="+mn-ea"/>
                <a:ea typeface="+mn-ea"/>
              </a:rPr>
              <a:t>基本数据类型有数值型、字符串型、布尔型以及两个特殊的数据类型。</a:t>
            </a:r>
            <a:endParaRPr lang="en-US" altLang="zh-CN" sz="2400" b="0" dirty="0">
              <a:latin typeface="+mn-ea"/>
              <a:ea typeface="+mn-ea"/>
            </a:endParaRPr>
          </a:p>
          <a:p>
            <a:pPr marL="0" indent="457200">
              <a:lnSpc>
                <a:spcPts val="3300"/>
              </a:lnSpc>
              <a:buNone/>
            </a:pP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3D9486B-4887-4175-BCAC-3420DD7AC3CB}"/>
              </a:ext>
            </a:extLst>
          </p:cNvPr>
          <p:cNvSpPr/>
          <p:nvPr/>
        </p:nvSpPr>
        <p:spPr>
          <a:xfrm>
            <a:off x="794576" y="2989709"/>
            <a:ext cx="7561198" cy="479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en-US" altLang="zh-CN" sz="2400" dirty="0">
                <a:solidFill>
                  <a:srgbClr val="00B050"/>
                </a:solidFill>
              </a:rPr>
              <a:t>1</a:t>
            </a:r>
            <a:r>
              <a:rPr lang="zh-CN" altLang="en-US" sz="2400" dirty="0">
                <a:solidFill>
                  <a:srgbClr val="00B050"/>
                </a:solidFill>
              </a:rPr>
              <a:t>、数值型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1ABF686-AD61-4B22-BBE1-8D7B1E868892}"/>
              </a:ext>
            </a:extLst>
          </p:cNvPr>
          <p:cNvSpPr/>
          <p:nvPr/>
        </p:nvSpPr>
        <p:spPr>
          <a:xfrm>
            <a:off x="1055453" y="3549768"/>
            <a:ext cx="7693260" cy="899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/>
              <a:t>是</a:t>
            </a:r>
            <a:r>
              <a:rPr lang="en-US" altLang="zh-CN" sz="2400" dirty="0"/>
              <a:t>JavaScript</a:t>
            </a:r>
            <a:r>
              <a:rPr lang="zh-CN" altLang="en-US" sz="2400" dirty="0"/>
              <a:t>种最基本的数据类型。与其他程序设计语言不同的是，它</a:t>
            </a:r>
            <a:r>
              <a:rPr lang="zh-CN" altLang="en-US" sz="2400" dirty="0">
                <a:solidFill>
                  <a:srgbClr val="FF0000"/>
                </a:solidFill>
              </a:rPr>
              <a:t>不区分整型和浮点型数值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069568-79CF-450A-9C67-E5DF5CA06EEA}"/>
              </a:ext>
            </a:extLst>
          </p:cNvPr>
          <p:cNvSpPr/>
          <p:nvPr/>
        </p:nvSpPr>
        <p:spPr>
          <a:xfrm>
            <a:off x="1055453" y="4618646"/>
            <a:ext cx="45220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sz="2400" dirty="0">
                <a:solidFill>
                  <a:srgbClr val="0070C0"/>
                </a:solidFill>
              </a:rPr>
              <a:t>（</a:t>
            </a:r>
            <a:r>
              <a:rPr lang="en-US" altLang="zh-CN" sz="2400" dirty="0">
                <a:solidFill>
                  <a:srgbClr val="0070C0"/>
                </a:solidFill>
              </a:rPr>
              <a:t>1</a:t>
            </a:r>
            <a:r>
              <a:rPr lang="zh-CN" altLang="en-US" sz="2400" dirty="0">
                <a:solidFill>
                  <a:srgbClr val="0070C0"/>
                </a:solidFill>
              </a:rPr>
              <a:t>）十进制</a:t>
            </a:r>
            <a:endParaRPr lang="en-US" altLang="zh-CN" sz="2400" dirty="0">
              <a:solidFill>
                <a:srgbClr val="0070C0"/>
              </a:solidFill>
            </a:endParaRPr>
          </a:p>
          <a:p>
            <a:pPr indent="457200"/>
            <a:r>
              <a:rPr lang="zh-CN" altLang="en-US" sz="2400" dirty="0"/>
              <a:t>由</a:t>
            </a:r>
            <a:r>
              <a:rPr lang="en-US" altLang="zh-CN" sz="2400" dirty="0"/>
              <a:t>0~9</a:t>
            </a:r>
            <a:r>
              <a:rPr lang="zh-CN" altLang="en-US" sz="2400" dirty="0"/>
              <a:t>组成的数字序列，如：</a:t>
            </a:r>
            <a:endParaRPr lang="en-US" altLang="zh-CN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D5DB1F-ACA9-4AF5-8D36-5186BA8389ED}"/>
              </a:ext>
            </a:extLst>
          </p:cNvPr>
          <p:cNvSpPr txBox="1"/>
          <p:nvPr/>
        </p:nvSpPr>
        <p:spPr>
          <a:xfrm>
            <a:off x="5577458" y="4838314"/>
            <a:ext cx="1512657" cy="1736646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2D713A"/>
                </a:solidFill>
              </a:rPr>
              <a:t>0</a:t>
            </a:r>
          </a:p>
          <a:p>
            <a:pPr algn="ctr"/>
            <a:r>
              <a:rPr lang="en-US" altLang="zh-CN" sz="2400" dirty="0">
                <a:solidFill>
                  <a:srgbClr val="2D713A"/>
                </a:solidFill>
              </a:rPr>
              <a:t>6</a:t>
            </a:r>
          </a:p>
          <a:p>
            <a:pPr algn="ctr"/>
            <a:r>
              <a:rPr lang="en-US" altLang="zh-CN" sz="2400" dirty="0">
                <a:solidFill>
                  <a:srgbClr val="2D713A"/>
                </a:solidFill>
              </a:rPr>
              <a:t>-2</a:t>
            </a:r>
          </a:p>
          <a:p>
            <a:pPr algn="ctr"/>
            <a:r>
              <a:rPr lang="en-US" altLang="zh-CN" sz="2400" dirty="0">
                <a:solidFill>
                  <a:srgbClr val="2D713A"/>
                </a:solidFill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839205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数据类型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069568-79CF-450A-9C67-E5DF5CA06EEA}"/>
              </a:ext>
            </a:extLst>
          </p:cNvPr>
          <p:cNvSpPr/>
          <p:nvPr/>
        </p:nvSpPr>
        <p:spPr>
          <a:xfrm>
            <a:off x="860899" y="1798425"/>
            <a:ext cx="7251969" cy="1269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sz="2400" dirty="0">
                <a:solidFill>
                  <a:srgbClr val="0070C0"/>
                </a:solidFill>
              </a:rPr>
              <a:t>（</a:t>
            </a:r>
            <a:r>
              <a:rPr lang="en-US" altLang="zh-CN" sz="2400" dirty="0">
                <a:solidFill>
                  <a:srgbClr val="0070C0"/>
                </a:solidFill>
              </a:rPr>
              <a:t>2</a:t>
            </a:r>
            <a:r>
              <a:rPr lang="zh-CN" altLang="en-US" sz="2400" dirty="0">
                <a:solidFill>
                  <a:srgbClr val="0070C0"/>
                </a:solidFill>
              </a:rPr>
              <a:t>）八进制</a:t>
            </a:r>
            <a:endParaRPr lang="en-US" altLang="zh-CN" sz="2400" dirty="0">
              <a:solidFill>
                <a:srgbClr val="0070C0"/>
              </a:solidFill>
            </a:endParaRPr>
          </a:p>
          <a:p>
            <a:pPr indent="457200">
              <a:lnSpc>
                <a:spcPts val="3300"/>
              </a:lnSpc>
            </a:pPr>
            <a:r>
              <a:rPr lang="zh-CN" altLang="en-US" sz="2400" dirty="0"/>
              <a:t>八进制数据以数字</a:t>
            </a:r>
            <a:r>
              <a:rPr lang="en-US" altLang="zh-CN" sz="2400" dirty="0"/>
              <a:t>0</a:t>
            </a:r>
            <a:r>
              <a:rPr lang="zh-CN" altLang="en-US" sz="2400" dirty="0"/>
              <a:t>开头，其后跟谁一个数字序列，每个数字在</a:t>
            </a:r>
            <a:r>
              <a:rPr lang="en-US" altLang="zh-CN" sz="2400" dirty="0"/>
              <a:t>0~7</a:t>
            </a:r>
            <a:r>
              <a:rPr lang="zh-CN" altLang="en-US" sz="2400" dirty="0"/>
              <a:t>之间。如：</a:t>
            </a:r>
            <a:endParaRPr lang="en-US" altLang="zh-CN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D5DB1F-ACA9-4AF5-8D36-5186BA8389ED}"/>
              </a:ext>
            </a:extLst>
          </p:cNvPr>
          <p:cNvSpPr txBox="1"/>
          <p:nvPr/>
        </p:nvSpPr>
        <p:spPr>
          <a:xfrm>
            <a:off x="3964103" y="3195557"/>
            <a:ext cx="1222144" cy="919401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2D713A"/>
                </a:solidFill>
              </a:rPr>
              <a:t>07</a:t>
            </a:r>
          </a:p>
          <a:p>
            <a:pPr algn="ctr"/>
            <a:r>
              <a:rPr lang="en-US" altLang="zh-CN" sz="2400" dirty="0">
                <a:solidFill>
                  <a:srgbClr val="2D713A"/>
                </a:solidFill>
              </a:rPr>
              <a:t>0366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0907678-162B-4E2F-AE33-D778911FA3EA}"/>
              </a:ext>
            </a:extLst>
          </p:cNvPr>
          <p:cNvSpPr/>
          <p:nvPr/>
        </p:nvSpPr>
        <p:spPr>
          <a:xfrm>
            <a:off x="860899" y="4087302"/>
            <a:ext cx="7251969" cy="1692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sz="2400" dirty="0">
                <a:solidFill>
                  <a:srgbClr val="0070C0"/>
                </a:solidFill>
              </a:rPr>
              <a:t>（</a:t>
            </a:r>
            <a:r>
              <a:rPr lang="en-US" altLang="zh-CN" sz="2400" dirty="0">
                <a:solidFill>
                  <a:srgbClr val="0070C0"/>
                </a:solidFill>
              </a:rPr>
              <a:t>3</a:t>
            </a:r>
            <a:r>
              <a:rPr lang="zh-CN" altLang="en-US" sz="2400" dirty="0">
                <a:solidFill>
                  <a:srgbClr val="0070C0"/>
                </a:solidFill>
              </a:rPr>
              <a:t>）十六进制</a:t>
            </a:r>
            <a:endParaRPr lang="en-US" altLang="zh-CN" sz="2400" dirty="0">
              <a:solidFill>
                <a:srgbClr val="0070C0"/>
              </a:solidFill>
            </a:endParaRPr>
          </a:p>
          <a:p>
            <a:pPr indent="457200">
              <a:lnSpc>
                <a:spcPts val="3300"/>
              </a:lnSpc>
            </a:pPr>
            <a:r>
              <a:rPr lang="zh-CN" altLang="en-US" sz="2400" dirty="0"/>
              <a:t>以“</a:t>
            </a:r>
            <a:r>
              <a:rPr lang="en-US" altLang="zh-CN" sz="2400" dirty="0"/>
              <a:t>0X</a:t>
            </a:r>
            <a:r>
              <a:rPr lang="zh-CN" altLang="en-US" sz="2400" dirty="0"/>
              <a:t>”或“</a:t>
            </a:r>
            <a:r>
              <a:rPr lang="en-US" altLang="zh-CN" sz="2400" dirty="0"/>
              <a:t>0x</a:t>
            </a:r>
            <a:r>
              <a:rPr lang="zh-CN" altLang="en-US" sz="2400" dirty="0"/>
              <a:t>”开头，可以是</a:t>
            </a:r>
            <a:r>
              <a:rPr lang="en-US" altLang="zh-CN" sz="2400" dirty="0"/>
              <a:t>0~9</a:t>
            </a:r>
            <a:r>
              <a:rPr lang="zh-CN" altLang="en-US" sz="2400" dirty="0"/>
              <a:t>中的某个数字，也可以是</a:t>
            </a:r>
            <a:r>
              <a:rPr lang="en-US" altLang="zh-CN" sz="2400" dirty="0"/>
              <a:t>A</a:t>
            </a:r>
            <a:r>
              <a:rPr lang="zh-CN" altLang="en-US" sz="2400" dirty="0"/>
              <a:t>（</a:t>
            </a:r>
            <a:r>
              <a:rPr lang="en-US" altLang="zh-CN" sz="2400" dirty="0"/>
              <a:t>a</a:t>
            </a:r>
            <a:r>
              <a:rPr lang="zh-CN" altLang="en-US" sz="2400" dirty="0"/>
              <a:t>）</a:t>
            </a:r>
            <a:r>
              <a:rPr lang="en-US" altLang="zh-CN" sz="2400" dirty="0"/>
              <a:t>~F</a:t>
            </a:r>
            <a:r>
              <a:rPr lang="zh-CN" altLang="en-US" sz="2400" dirty="0"/>
              <a:t>（</a:t>
            </a:r>
            <a:r>
              <a:rPr lang="en-US" altLang="zh-CN" sz="2400" dirty="0"/>
              <a:t>f</a:t>
            </a:r>
            <a:r>
              <a:rPr lang="zh-CN" altLang="en-US" sz="2400" dirty="0"/>
              <a:t>）中的某个字母</a:t>
            </a:r>
            <a:r>
              <a:rPr lang="en-US" altLang="zh-CN" sz="2400" dirty="0"/>
              <a:t>,</a:t>
            </a:r>
            <a:r>
              <a:rPr lang="zh-CN" altLang="en-US" sz="2400" dirty="0"/>
              <a:t>来表示</a:t>
            </a:r>
            <a:r>
              <a:rPr lang="en-US" altLang="zh-CN" sz="2400" dirty="0"/>
              <a:t>0</a:t>
            </a:r>
            <a:r>
              <a:rPr lang="zh-CN" altLang="en-US" sz="2400" dirty="0"/>
              <a:t>到</a:t>
            </a:r>
            <a:r>
              <a:rPr lang="en-US" altLang="zh-CN" sz="2400" dirty="0"/>
              <a:t>15</a:t>
            </a:r>
            <a:r>
              <a:rPr lang="zh-CN" altLang="en-US" sz="2400" dirty="0"/>
              <a:t>的某个值。如</a:t>
            </a:r>
            <a:r>
              <a:rPr lang="en-US" altLang="zh-CN" sz="2400" dirty="0"/>
              <a:t>: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05C73AA-FDAB-4835-8214-02C5F7CB85BC}"/>
              </a:ext>
            </a:extLst>
          </p:cNvPr>
          <p:cNvSpPr/>
          <p:nvPr/>
        </p:nvSpPr>
        <p:spPr>
          <a:xfrm>
            <a:off x="5524460" y="2924792"/>
            <a:ext cx="3051215" cy="120032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indent="457200"/>
            <a:r>
              <a:rPr lang="en-US" altLang="zh-CN" sz="2400" dirty="0">
                <a:solidFill>
                  <a:srgbClr val="FF0000"/>
                </a:solidFill>
              </a:rPr>
              <a:t>PS:JS</a:t>
            </a:r>
            <a:r>
              <a:rPr lang="zh-CN" altLang="en-US" sz="2400" dirty="0">
                <a:solidFill>
                  <a:srgbClr val="FF0000"/>
                </a:solidFill>
              </a:rPr>
              <a:t>对八进制数据支持性不是很好，尽量不要使用。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5B31327-FDD2-46D8-BF91-37AA40B38330}"/>
              </a:ext>
            </a:extLst>
          </p:cNvPr>
          <p:cNvSpPr txBox="1"/>
          <p:nvPr/>
        </p:nvSpPr>
        <p:spPr>
          <a:xfrm>
            <a:off x="3964103" y="5476239"/>
            <a:ext cx="2233497" cy="919401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2D713A"/>
                </a:solidFill>
              </a:rPr>
              <a:t>0xff        // 255 </a:t>
            </a:r>
          </a:p>
          <a:p>
            <a:pPr algn="ctr"/>
            <a:r>
              <a:rPr lang="en-US" altLang="zh-CN" sz="2400" dirty="0">
                <a:solidFill>
                  <a:srgbClr val="2D713A"/>
                </a:solidFill>
              </a:rPr>
              <a:t>0x66      // 102</a:t>
            </a:r>
          </a:p>
        </p:txBody>
      </p:sp>
    </p:spTree>
    <p:extLst>
      <p:ext uri="{BB962C8B-B14F-4D97-AF65-F5344CB8AC3E}">
        <p14:creationId xmlns:p14="http://schemas.microsoft.com/office/powerpoint/2010/main" val="3869688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C107BD14-568E-4F83-B3C0-05B192EA12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684213"/>
            <a:ext cx="8001000" cy="1216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/>
              <a:t>内容安排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C0306350-F9D0-4A89-9746-63D2013454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31824" y="1773237"/>
            <a:ext cx="5565775" cy="4827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600" dirty="0"/>
              <a:t>1.1 JavaScript </a:t>
            </a:r>
            <a:r>
              <a:rPr lang="zh-CN" altLang="en-US" sz="2600" dirty="0"/>
              <a:t>简述</a:t>
            </a:r>
            <a:endParaRPr lang="en-US" altLang="zh-CN" sz="2600" dirty="0"/>
          </a:p>
          <a:p>
            <a:pPr eaLnBrk="1" hangingPunct="1"/>
            <a:r>
              <a:rPr lang="en-US" altLang="zh-CN" sz="2600" dirty="0"/>
              <a:t>1.2 JavaScript </a:t>
            </a:r>
            <a:r>
              <a:rPr lang="zh-CN" altLang="en-US" sz="2600" dirty="0"/>
              <a:t>在</a:t>
            </a:r>
            <a:r>
              <a:rPr lang="en-US" altLang="zh-CN" sz="2600" dirty="0"/>
              <a:t>HTML</a:t>
            </a:r>
            <a:r>
              <a:rPr lang="zh-CN" altLang="en-US" sz="2600" dirty="0"/>
              <a:t>中的使用</a:t>
            </a:r>
            <a:endParaRPr lang="en-US" altLang="zh-CN" sz="2600" dirty="0"/>
          </a:p>
          <a:p>
            <a:pPr eaLnBrk="1" hangingPunct="1"/>
            <a:r>
              <a:rPr lang="en-US" altLang="zh-CN" sz="2600" dirty="0"/>
              <a:t>1.3 JavaScript </a:t>
            </a:r>
            <a:r>
              <a:rPr lang="zh-CN" altLang="en-US" sz="2600" dirty="0"/>
              <a:t>词法结构</a:t>
            </a:r>
            <a:endParaRPr lang="en-US" altLang="zh-CN" sz="2600" dirty="0"/>
          </a:p>
          <a:p>
            <a:pPr eaLnBrk="1" hangingPunct="1"/>
            <a:r>
              <a:rPr lang="en-US" altLang="zh-CN" sz="2600" dirty="0"/>
              <a:t>1.4 JavaScript </a:t>
            </a:r>
            <a:r>
              <a:rPr lang="zh-CN" altLang="en-US" sz="2600" dirty="0"/>
              <a:t>语言基础</a:t>
            </a:r>
            <a:endParaRPr lang="en-US" altLang="zh-CN" sz="2600" dirty="0"/>
          </a:p>
          <a:p>
            <a:pPr eaLnBrk="1" hangingPunct="1"/>
            <a:r>
              <a:rPr lang="en-US" altLang="zh-CN" sz="2600" dirty="0"/>
              <a:t>1.5 JavaScript </a:t>
            </a:r>
            <a:r>
              <a:rPr lang="zh-CN" altLang="en-US" sz="2600" dirty="0"/>
              <a:t>基本语句</a:t>
            </a:r>
            <a:endParaRPr lang="en-US" altLang="zh-CN" sz="2600" dirty="0"/>
          </a:p>
          <a:p>
            <a:pPr eaLnBrk="1" hangingPunct="1"/>
            <a:r>
              <a:rPr lang="en-US" altLang="zh-CN" sz="2600" dirty="0"/>
              <a:t>1.6 </a:t>
            </a:r>
            <a:r>
              <a:rPr lang="zh-CN" altLang="en-US" sz="2600" dirty="0"/>
              <a:t>函数</a:t>
            </a:r>
            <a:endParaRPr lang="en-US" altLang="zh-CN" sz="2600" dirty="0"/>
          </a:p>
          <a:p>
            <a:pPr eaLnBrk="1" hangingPunct="1"/>
            <a:r>
              <a:rPr lang="en-US" altLang="zh-CN" sz="2600" dirty="0"/>
              <a:t>1.7 </a:t>
            </a:r>
            <a:r>
              <a:rPr lang="zh-CN" altLang="en-US" sz="2600" dirty="0"/>
              <a:t>对象</a:t>
            </a:r>
          </a:p>
          <a:p>
            <a:pPr eaLnBrk="1" hangingPunct="1"/>
            <a:r>
              <a:rPr lang="en-US" altLang="zh-CN" sz="2600" dirty="0"/>
              <a:t>1.8 XML </a:t>
            </a:r>
            <a:r>
              <a:rPr lang="zh-CN" altLang="en-US" sz="2600" dirty="0"/>
              <a:t>基础知识</a:t>
            </a:r>
          </a:p>
          <a:p>
            <a:pPr eaLnBrk="1" hangingPunct="1"/>
            <a:r>
              <a:rPr lang="zh-CN" altLang="en-US" sz="2600" dirty="0"/>
              <a:t>课后思考</a:t>
            </a:r>
            <a:endParaRPr lang="en-US" altLang="zh-CN" sz="2600" dirty="0"/>
          </a:p>
          <a:p>
            <a:pPr eaLnBrk="1" hangingPunct="1"/>
            <a:r>
              <a:rPr lang="en-US" altLang="zh-CN" sz="2600" dirty="0"/>
              <a:t>1.9 </a:t>
            </a:r>
            <a:r>
              <a:rPr lang="zh-CN" altLang="en-US" sz="2600" dirty="0"/>
              <a:t>小结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15F4801-5981-4B1F-A156-8252AF1CE7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19462" name="灯片编号占位符 3">
            <a:extLst>
              <a:ext uri="{FF2B5EF4-FFF2-40B4-BE49-F238E27FC236}">
                <a16:creationId xmlns:a16="http://schemas.microsoft.com/office/drawing/2014/main" id="{58208E41-D981-4DC6-820A-C55E440EC7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BD2020-EDC8-4F87-9D28-B4ED1E7F130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9640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数据类型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3D9486B-4887-4175-BCAC-3420DD7AC3CB}"/>
              </a:ext>
            </a:extLst>
          </p:cNvPr>
          <p:cNvSpPr/>
          <p:nvPr/>
        </p:nvSpPr>
        <p:spPr>
          <a:xfrm>
            <a:off x="794576" y="1930623"/>
            <a:ext cx="7561198" cy="1746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en-US" altLang="zh-CN" sz="2400" dirty="0">
                <a:solidFill>
                  <a:srgbClr val="00B050"/>
                </a:solidFill>
              </a:rPr>
              <a:t>2</a:t>
            </a:r>
            <a:r>
              <a:rPr lang="zh-CN" altLang="en-US" sz="2400" dirty="0">
                <a:solidFill>
                  <a:srgbClr val="00B050"/>
                </a:solidFill>
              </a:rPr>
              <a:t>、字符串型（</a:t>
            </a:r>
            <a:r>
              <a:rPr lang="en-US" altLang="zh-CN" sz="2400" dirty="0">
                <a:solidFill>
                  <a:srgbClr val="00B050"/>
                </a:solidFill>
              </a:rPr>
              <a:t>string</a:t>
            </a:r>
            <a:r>
              <a:rPr lang="zh-CN" altLang="en-US" sz="2400" dirty="0">
                <a:solidFill>
                  <a:srgbClr val="00B050"/>
                </a:solidFill>
              </a:rPr>
              <a:t>）</a:t>
            </a:r>
            <a:endParaRPr lang="en-US" altLang="zh-CN" sz="2400" dirty="0">
              <a:solidFill>
                <a:srgbClr val="00B050"/>
              </a:solidFill>
            </a:endParaRPr>
          </a:p>
          <a:p>
            <a:pPr indent="457200">
              <a:lnSpc>
                <a:spcPts val="3300"/>
              </a:lnSpc>
            </a:pP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</a:rPr>
              <a:t>由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</a:rPr>
              <a:t>0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</a:rPr>
              <a:t>个或多个字符组成的序列，它可以包含大小写字母、数字、标点符号和汉字等其他符号，其使用‘’或者“”表示。如：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D5DB1F-ACA9-4AF5-8D36-5186BA8389ED}"/>
              </a:ext>
            </a:extLst>
          </p:cNvPr>
          <p:cNvSpPr txBox="1"/>
          <p:nvPr/>
        </p:nvSpPr>
        <p:spPr>
          <a:xfrm>
            <a:off x="1725220" y="4099514"/>
            <a:ext cx="5699910" cy="1736646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2D713A"/>
                </a:solidFill>
              </a:rPr>
              <a:t>‘你好，</a:t>
            </a:r>
            <a:r>
              <a:rPr lang="en-US" altLang="zh-CN" sz="2400" dirty="0">
                <a:solidFill>
                  <a:srgbClr val="2D713A"/>
                </a:solidFill>
              </a:rPr>
              <a:t>JavaScript</a:t>
            </a:r>
            <a:r>
              <a:rPr lang="zh-CN" altLang="en-US" sz="2400" dirty="0">
                <a:solidFill>
                  <a:srgbClr val="2D713A"/>
                </a:solidFill>
              </a:rPr>
              <a:t>’</a:t>
            </a:r>
            <a:endParaRPr lang="en-US" altLang="zh-CN" sz="2400" dirty="0">
              <a:solidFill>
                <a:srgbClr val="2D713A"/>
              </a:solidFill>
            </a:endParaRPr>
          </a:p>
          <a:p>
            <a:pPr algn="ctr"/>
            <a:r>
              <a:rPr lang="zh-CN" altLang="en-US" sz="2400" dirty="0">
                <a:solidFill>
                  <a:srgbClr val="2D713A"/>
                </a:solidFill>
              </a:rPr>
              <a:t>“你好，</a:t>
            </a:r>
            <a:r>
              <a:rPr lang="en-US" altLang="zh-CN" sz="2400" dirty="0">
                <a:solidFill>
                  <a:srgbClr val="2D713A"/>
                </a:solidFill>
              </a:rPr>
              <a:t>JavaScript</a:t>
            </a:r>
            <a:r>
              <a:rPr lang="zh-CN" altLang="en-US" sz="2400" dirty="0">
                <a:solidFill>
                  <a:srgbClr val="2D713A"/>
                </a:solidFill>
              </a:rPr>
              <a:t>”</a:t>
            </a:r>
            <a:endParaRPr lang="en-US" altLang="zh-CN" sz="2400" dirty="0">
              <a:solidFill>
                <a:srgbClr val="2D713A"/>
              </a:solidFill>
            </a:endParaRPr>
          </a:p>
          <a:p>
            <a:pPr algn="ctr"/>
            <a:r>
              <a:rPr lang="zh-CN" altLang="en-US" sz="2400" dirty="0">
                <a:solidFill>
                  <a:srgbClr val="FF0000"/>
                </a:solidFill>
              </a:rPr>
              <a:t>‘</a:t>
            </a:r>
            <a:r>
              <a:rPr lang="zh-CN" altLang="en-US" sz="2400" dirty="0">
                <a:solidFill>
                  <a:srgbClr val="2D713A"/>
                </a:solidFill>
              </a:rPr>
              <a:t>你好，</a:t>
            </a:r>
            <a:r>
              <a:rPr lang="zh-CN" altLang="en-US" sz="2400" dirty="0">
                <a:solidFill>
                  <a:srgbClr val="7030A0"/>
                </a:solidFill>
              </a:rPr>
              <a:t>“</a:t>
            </a:r>
            <a:r>
              <a:rPr lang="en-US" altLang="zh-CN" sz="2400" dirty="0">
                <a:solidFill>
                  <a:srgbClr val="2D713A"/>
                </a:solidFill>
              </a:rPr>
              <a:t>JavaScript</a:t>
            </a:r>
            <a:r>
              <a:rPr lang="zh-CN" altLang="en-US" sz="2400" dirty="0">
                <a:solidFill>
                  <a:srgbClr val="7030A0"/>
                </a:solidFill>
              </a:rPr>
              <a:t>”</a:t>
            </a:r>
            <a:r>
              <a:rPr lang="zh-CN" altLang="en-US" sz="2400" dirty="0">
                <a:solidFill>
                  <a:srgbClr val="FF0000"/>
                </a:solidFill>
              </a:rPr>
              <a:t>’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ctr"/>
            <a:r>
              <a:rPr lang="zh-CN" altLang="en-US" sz="2400" dirty="0">
                <a:solidFill>
                  <a:srgbClr val="7030A0"/>
                </a:solidFill>
              </a:rPr>
              <a:t>“</a:t>
            </a:r>
            <a:r>
              <a:rPr lang="zh-CN" altLang="en-US" sz="2400" dirty="0">
                <a:solidFill>
                  <a:srgbClr val="2D713A"/>
                </a:solidFill>
              </a:rPr>
              <a:t>你好，</a:t>
            </a:r>
            <a:r>
              <a:rPr lang="zh-CN" altLang="en-US" sz="2400" dirty="0">
                <a:solidFill>
                  <a:srgbClr val="FF0000"/>
                </a:solidFill>
              </a:rPr>
              <a:t>‘</a:t>
            </a:r>
            <a:r>
              <a:rPr lang="en-US" altLang="zh-CN" sz="2400" dirty="0" err="1">
                <a:solidFill>
                  <a:srgbClr val="2D713A"/>
                </a:solidFill>
              </a:rPr>
              <a:t>Javascript</a:t>
            </a:r>
            <a:r>
              <a:rPr lang="zh-CN" altLang="en-US" sz="2400" dirty="0">
                <a:solidFill>
                  <a:srgbClr val="FF0000"/>
                </a:solidFill>
              </a:rPr>
              <a:t>’</a:t>
            </a:r>
            <a:r>
              <a:rPr lang="zh-CN" altLang="en-US" sz="2400" dirty="0">
                <a:solidFill>
                  <a:srgbClr val="7030A0"/>
                </a:solidFill>
              </a:rPr>
              <a:t>”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97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数据类型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31</a:t>
            </a:fld>
            <a:endParaRPr lang="en-US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3D9486B-4887-4175-BCAC-3420DD7AC3CB}"/>
              </a:ext>
            </a:extLst>
          </p:cNvPr>
          <p:cNvSpPr/>
          <p:nvPr/>
        </p:nvSpPr>
        <p:spPr>
          <a:xfrm>
            <a:off x="2050559" y="1971819"/>
            <a:ext cx="5049231" cy="476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ctr">
              <a:lnSpc>
                <a:spcPts val="3300"/>
              </a:lnSpc>
            </a:pP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</a:rPr>
              <a:t>表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</a:rPr>
              <a:t>JavaScript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</a:rPr>
              <a:t>常用的转义字符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C7E4F2FC-829F-4971-BC78-280101AE3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29477"/>
              </p:ext>
            </p:extLst>
          </p:nvPr>
        </p:nvGraphicFramePr>
        <p:xfrm>
          <a:off x="1147864" y="2649682"/>
          <a:ext cx="7320808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0630">
                  <a:extLst>
                    <a:ext uri="{9D8B030D-6E8A-4147-A177-3AD203B41FA5}">
                      <a16:colId xmlns:a16="http://schemas.microsoft.com/office/drawing/2014/main" val="574802203"/>
                    </a:ext>
                  </a:extLst>
                </a:gridCol>
                <a:gridCol w="1856726">
                  <a:extLst>
                    <a:ext uri="{9D8B030D-6E8A-4147-A177-3AD203B41FA5}">
                      <a16:colId xmlns:a16="http://schemas.microsoft.com/office/drawing/2014/main" val="798211401"/>
                    </a:ext>
                  </a:extLst>
                </a:gridCol>
                <a:gridCol w="1856726">
                  <a:extLst>
                    <a:ext uri="{9D8B030D-6E8A-4147-A177-3AD203B41FA5}">
                      <a16:colId xmlns:a16="http://schemas.microsoft.com/office/drawing/2014/main" val="591698636"/>
                    </a:ext>
                  </a:extLst>
                </a:gridCol>
                <a:gridCol w="1856726">
                  <a:extLst>
                    <a:ext uri="{9D8B030D-6E8A-4147-A177-3AD203B41FA5}">
                      <a16:colId xmlns:a16="http://schemas.microsoft.com/office/drawing/2014/main" val="1755149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转义字符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转义字符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954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\b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退格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\ /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斜线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68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\n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换行符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\r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回车符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306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\t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水平制表符，</a:t>
                      </a:r>
                      <a:r>
                        <a:rPr lang="en-US" altLang="zh-CN" sz="2400" dirty="0"/>
                        <a:t>Tab</a:t>
                      </a:r>
                      <a:r>
                        <a:rPr lang="zh-CN" altLang="en-US" sz="2400" dirty="0"/>
                        <a:t>空格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\\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反斜杠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952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\f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换页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\u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编码转换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8516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\’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单引号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\”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双引号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498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3107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数据类型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32</a:t>
            </a:fld>
            <a:endParaRPr lang="en-US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DCA078-DD98-4C02-A735-EFF2DA969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98" y="2292877"/>
            <a:ext cx="6593867" cy="315076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CC789D9-B356-4A37-93B6-D0E0EE4454EC}"/>
              </a:ext>
            </a:extLst>
          </p:cNvPr>
          <p:cNvSpPr txBox="1"/>
          <p:nvPr/>
        </p:nvSpPr>
        <p:spPr>
          <a:xfrm>
            <a:off x="1060314" y="1507787"/>
            <a:ext cx="5262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示例</a:t>
            </a:r>
            <a:r>
              <a:rPr lang="en-US" altLang="zh-CN" sz="2400" dirty="0">
                <a:latin typeface="+mn-ea"/>
              </a:rPr>
              <a:t>:</a:t>
            </a:r>
            <a:r>
              <a:rPr lang="zh-CN" altLang="en-US" sz="2400" dirty="0">
                <a:latin typeface="+mn-ea"/>
              </a:rPr>
              <a:t>在外部</a:t>
            </a:r>
            <a:r>
              <a:rPr lang="en-US" altLang="zh-CN" sz="2400" dirty="0"/>
              <a:t>.</a:t>
            </a:r>
            <a:r>
              <a:rPr lang="en-US" altLang="zh-CN" sz="2400" dirty="0" err="1"/>
              <a:t>js</a:t>
            </a:r>
            <a:r>
              <a:rPr lang="zh-CN" altLang="en-US" sz="2400" dirty="0">
                <a:latin typeface="+mn-ea"/>
              </a:rPr>
              <a:t>文件上写入如下代码。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43388A4-7BAC-4907-A3C4-E7E274DAD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803" y="4012320"/>
            <a:ext cx="4457143" cy="2447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E4C913A-4FD4-4E4A-BD10-E00C330F6F44}"/>
              </a:ext>
            </a:extLst>
          </p:cNvPr>
          <p:cNvSpPr txBox="1"/>
          <p:nvPr/>
        </p:nvSpPr>
        <p:spPr>
          <a:xfrm>
            <a:off x="1379095" y="555962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运行结果：</a:t>
            </a:r>
          </a:p>
        </p:txBody>
      </p:sp>
    </p:spTree>
    <p:extLst>
      <p:ext uri="{BB962C8B-B14F-4D97-AF65-F5344CB8AC3E}">
        <p14:creationId xmlns:p14="http://schemas.microsoft.com/office/powerpoint/2010/main" val="292896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数据类型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3D9486B-4887-4175-BCAC-3420DD7AC3CB}"/>
              </a:ext>
            </a:extLst>
          </p:cNvPr>
          <p:cNvSpPr/>
          <p:nvPr/>
        </p:nvSpPr>
        <p:spPr>
          <a:xfrm>
            <a:off x="794576" y="1930623"/>
            <a:ext cx="7561198" cy="1326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en-US" altLang="zh-CN" sz="2400" dirty="0">
                <a:solidFill>
                  <a:srgbClr val="00B050"/>
                </a:solidFill>
              </a:rPr>
              <a:t>3</a:t>
            </a:r>
            <a:r>
              <a:rPr lang="zh-CN" altLang="en-US" sz="2400" dirty="0">
                <a:solidFill>
                  <a:srgbClr val="00B050"/>
                </a:solidFill>
              </a:rPr>
              <a:t>、布尔型（</a:t>
            </a:r>
            <a:r>
              <a:rPr lang="en-US" altLang="zh-CN" sz="2400" dirty="0" err="1">
                <a:solidFill>
                  <a:srgbClr val="00B050"/>
                </a:solidFill>
              </a:rPr>
              <a:t>boolean</a:t>
            </a:r>
            <a:r>
              <a:rPr lang="zh-CN" altLang="en-US" sz="2400" dirty="0">
                <a:solidFill>
                  <a:srgbClr val="00B050"/>
                </a:solidFill>
              </a:rPr>
              <a:t>）</a:t>
            </a:r>
            <a:endParaRPr lang="en-US" altLang="zh-CN" sz="2400" dirty="0">
              <a:solidFill>
                <a:srgbClr val="00B050"/>
              </a:solidFill>
            </a:endParaRPr>
          </a:p>
          <a:p>
            <a:pPr indent="457200">
              <a:lnSpc>
                <a:spcPts val="3300"/>
              </a:lnSpc>
            </a:pP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布尔值指代真或假、开或关、是或否。这个类型只有两个值，保留字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</a:rPr>
              <a:t>true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和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</a:rPr>
              <a:t>false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D5DB1F-ACA9-4AF5-8D36-5186BA8389ED}"/>
              </a:ext>
            </a:extLst>
          </p:cNvPr>
          <p:cNvSpPr txBox="1"/>
          <p:nvPr/>
        </p:nvSpPr>
        <p:spPr>
          <a:xfrm>
            <a:off x="671209" y="3705617"/>
            <a:ext cx="2742457" cy="2145268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D713A"/>
                </a:solidFill>
              </a:rPr>
              <a:t>JavaScript</a:t>
            </a:r>
            <a:r>
              <a:rPr lang="zh-CN" altLang="en-US" sz="2400" dirty="0">
                <a:solidFill>
                  <a:srgbClr val="2D713A"/>
                </a:solidFill>
              </a:rPr>
              <a:t>程序中的比较语句的结果通常都是布尔值，例如</a:t>
            </a:r>
            <a:r>
              <a:rPr lang="en-US" altLang="zh-CN" sz="2400" dirty="0">
                <a:solidFill>
                  <a:srgbClr val="2D713A"/>
                </a:solidFill>
              </a:rPr>
              <a:t>:</a:t>
            </a:r>
          </a:p>
          <a:p>
            <a:pPr algn="ctr"/>
            <a:r>
              <a:rPr lang="en-US" altLang="zh-CN" sz="2400" dirty="0">
                <a:solidFill>
                  <a:srgbClr val="2D713A"/>
                </a:solidFill>
              </a:rPr>
              <a:t>a==4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9E0191-285D-461F-8E13-F6A06BDABD9D}"/>
              </a:ext>
            </a:extLst>
          </p:cNvPr>
          <p:cNvSpPr txBox="1"/>
          <p:nvPr/>
        </p:nvSpPr>
        <p:spPr>
          <a:xfrm>
            <a:off x="3783594" y="3601247"/>
            <a:ext cx="4689197" cy="2553891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D713A"/>
                </a:solidFill>
              </a:rPr>
              <a:t>布尔值通常用于</a:t>
            </a:r>
            <a:r>
              <a:rPr lang="en-US" altLang="zh-CN" sz="2400" dirty="0">
                <a:solidFill>
                  <a:srgbClr val="2D713A"/>
                </a:solidFill>
              </a:rPr>
              <a:t>JavaScript</a:t>
            </a:r>
            <a:r>
              <a:rPr lang="zh-CN" altLang="en-US" sz="2400" dirty="0">
                <a:solidFill>
                  <a:srgbClr val="2D713A"/>
                </a:solidFill>
              </a:rPr>
              <a:t>中的</a:t>
            </a:r>
            <a:r>
              <a:rPr lang="zh-CN" altLang="en-US" sz="2400" dirty="0">
                <a:solidFill>
                  <a:srgbClr val="FF0000"/>
                </a:solidFill>
              </a:rPr>
              <a:t>控制结构</a:t>
            </a:r>
            <a:r>
              <a:rPr lang="zh-CN" altLang="en-US" sz="2400" dirty="0">
                <a:solidFill>
                  <a:srgbClr val="2D713A"/>
                </a:solidFill>
              </a:rPr>
              <a:t>中。如</a:t>
            </a:r>
            <a:r>
              <a:rPr lang="en-US" altLang="zh-CN" sz="2400" dirty="0">
                <a:solidFill>
                  <a:srgbClr val="2D713A"/>
                </a:solidFill>
              </a:rPr>
              <a:t>:</a:t>
            </a:r>
          </a:p>
          <a:p>
            <a:pPr algn="ctr"/>
            <a:r>
              <a:rPr lang="en-US" altLang="zh-CN" sz="2400" dirty="0">
                <a:solidFill>
                  <a:srgbClr val="2D713A"/>
                </a:solidFill>
              </a:rPr>
              <a:t>if (a==4)</a:t>
            </a:r>
          </a:p>
          <a:p>
            <a:pPr algn="ctr"/>
            <a:r>
              <a:rPr lang="en-US" altLang="zh-CN" sz="2400" dirty="0">
                <a:solidFill>
                  <a:srgbClr val="2D713A"/>
                </a:solidFill>
              </a:rPr>
              <a:t>b=b+1;</a:t>
            </a:r>
          </a:p>
          <a:p>
            <a:pPr algn="ctr"/>
            <a:r>
              <a:rPr lang="en-US" altLang="zh-CN" sz="2400" dirty="0">
                <a:solidFill>
                  <a:srgbClr val="2D713A"/>
                </a:solidFill>
              </a:rPr>
              <a:t>else</a:t>
            </a:r>
          </a:p>
          <a:p>
            <a:pPr algn="ctr"/>
            <a:r>
              <a:rPr lang="en-US" altLang="zh-CN" sz="2400" dirty="0">
                <a:solidFill>
                  <a:srgbClr val="2D713A"/>
                </a:solidFill>
              </a:rPr>
              <a:t>a=a+1;</a:t>
            </a:r>
          </a:p>
        </p:txBody>
      </p:sp>
    </p:spTree>
    <p:extLst>
      <p:ext uri="{BB962C8B-B14F-4D97-AF65-F5344CB8AC3E}">
        <p14:creationId xmlns:p14="http://schemas.microsoft.com/office/powerpoint/2010/main" val="2189940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数据类型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34</a:t>
            </a:fld>
            <a:endParaRPr lang="en-US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3D9486B-4887-4175-BCAC-3420DD7AC3CB}"/>
              </a:ext>
            </a:extLst>
          </p:cNvPr>
          <p:cNvSpPr/>
          <p:nvPr/>
        </p:nvSpPr>
        <p:spPr>
          <a:xfrm>
            <a:off x="794576" y="1727455"/>
            <a:ext cx="7561198" cy="479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en-US" altLang="zh-CN" sz="2400" dirty="0">
                <a:solidFill>
                  <a:srgbClr val="00B050"/>
                </a:solidFill>
              </a:rPr>
              <a:t>4</a:t>
            </a:r>
            <a:r>
              <a:rPr lang="zh-CN" altLang="en-US" sz="2400" dirty="0">
                <a:solidFill>
                  <a:srgbClr val="00B050"/>
                </a:solidFill>
              </a:rPr>
              <a:t>、特殊数据类型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069568-79CF-450A-9C67-E5DF5CA06EEA}"/>
              </a:ext>
            </a:extLst>
          </p:cNvPr>
          <p:cNvSpPr/>
          <p:nvPr/>
        </p:nvSpPr>
        <p:spPr>
          <a:xfrm>
            <a:off x="1172185" y="2574053"/>
            <a:ext cx="74034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sz="2400" dirty="0">
                <a:solidFill>
                  <a:srgbClr val="0070C0"/>
                </a:solidFill>
              </a:rPr>
              <a:t>（</a:t>
            </a:r>
            <a:r>
              <a:rPr lang="en-US" altLang="zh-CN" sz="2400" dirty="0">
                <a:solidFill>
                  <a:srgbClr val="0070C0"/>
                </a:solidFill>
              </a:rPr>
              <a:t>1</a:t>
            </a:r>
            <a:r>
              <a:rPr lang="zh-CN" altLang="en-US" sz="2400" dirty="0">
                <a:solidFill>
                  <a:srgbClr val="0070C0"/>
                </a:solidFill>
              </a:rPr>
              <a:t>）未定义值</a:t>
            </a:r>
            <a:endParaRPr lang="en-US" altLang="zh-CN" sz="2400" dirty="0">
              <a:solidFill>
                <a:srgbClr val="0070C0"/>
              </a:solidFill>
            </a:endParaRPr>
          </a:p>
          <a:p>
            <a:pPr indent="457200"/>
            <a:r>
              <a:rPr lang="zh-CN" altLang="en-US" sz="2400" dirty="0"/>
              <a:t>未定义值</a:t>
            </a:r>
            <a:r>
              <a:rPr lang="en-US" altLang="zh-CN" sz="2400" dirty="0"/>
              <a:t>undefined,</a:t>
            </a:r>
            <a:r>
              <a:rPr lang="zh-CN" altLang="en-US" sz="2400" dirty="0"/>
              <a:t>表示变量还没有赋值</a:t>
            </a:r>
            <a:r>
              <a:rPr lang="en-US" altLang="zh-CN" sz="2400" dirty="0"/>
              <a:t>(</a:t>
            </a:r>
            <a:r>
              <a:rPr lang="zh-CN" altLang="en-US" sz="2400" dirty="0"/>
              <a:t>如</a:t>
            </a:r>
            <a:r>
              <a:rPr lang="en-US" altLang="zh-CN" sz="2400" dirty="0"/>
              <a:t>var a;)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DAB780-F1AB-4782-8D55-1036FBDF3640}"/>
              </a:ext>
            </a:extLst>
          </p:cNvPr>
          <p:cNvSpPr/>
          <p:nvPr/>
        </p:nvSpPr>
        <p:spPr>
          <a:xfrm>
            <a:off x="1172185" y="3794258"/>
            <a:ext cx="74034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sz="2400" dirty="0">
                <a:solidFill>
                  <a:srgbClr val="0070C0"/>
                </a:solidFill>
              </a:rPr>
              <a:t>（</a:t>
            </a:r>
            <a:r>
              <a:rPr lang="en-US" altLang="zh-CN" sz="2400" dirty="0">
                <a:solidFill>
                  <a:srgbClr val="0070C0"/>
                </a:solidFill>
              </a:rPr>
              <a:t>2</a:t>
            </a:r>
            <a:r>
              <a:rPr lang="zh-CN" altLang="en-US" sz="2400" dirty="0">
                <a:solidFill>
                  <a:srgbClr val="0070C0"/>
                </a:solidFill>
              </a:rPr>
              <a:t>）空值</a:t>
            </a:r>
            <a:r>
              <a:rPr lang="en-US" altLang="zh-CN" sz="2400" dirty="0">
                <a:solidFill>
                  <a:srgbClr val="0070C0"/>
                </a:solidFill>
              </a:rPr>
              <a:t>(null)</a:t>
            </a:r>
          </a:p>
          <a:p>
            <a:pPr indent="457200"/>
            <a:r>
              <a:rPr lang="zh-CN" altLang="en-US" sz="2400" dirty="0"/>
              <a:t>关键字</a:t>
            </a:r>
            <a:r>
              <a:rPr lang="en-US" altLang="zh-CN" sz="2400" dirty="0"/>
              <a:t>null</a:t>
            </a:r>
            <a:r>
              <a:rPr lang="zh-CN" altLang="en-US" sz="2400" dirty="0"/>
              <a:t>是一个特殊的值，它表示空值，用于定义空的或不存在的引用。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584712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常量和变量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35</a:t>
            </a:fld>
            <a:endParaRPr lang="en-US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3D9486B-4887-4175-BCAC-3420DD7AC3CB}"/>
              </a:ext>
            </a:extLst>
          </p:cNvPr>
          <p:cNvSpPr/>
          <p:nvPr/>
        </p:nvSpPr>
        <p:spPr>
          <a:xfrm>
            <a:off x="794576" y="1930623"/>
            <a:ext cx="7561198" cy="902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en-US" altLang="zh-CN" sz="2400" dirty="0">
                <a:solidFill>
                  <a:srgbClr val="00B050"/>
                </a:solidFill>
              </a:rPr>
              <a:t>1</a:t>
            </a:r>
            <a:r>
              <a:rPr lang="zh-CN" altLang="en-US" sz="2400" dirty="0">
                <a:solidFill>
                  <a:srgbClr val="00B050"/>
                </a:solidFill>
              </a:rPr>
              <a:t>、常量</a:t>
            </a:r>
            <a:endParaRPr lang="en-US" altLang="zh-CN" sz="2400" dirty="0">
              <a:solidFill>
                <a:srgbClr val="00B050"/>
              </a:solidFill>
            </a:endParaRPr>
          </a:p>
          <a:p>
            <a:pPr indent="457200">
              <a:lnSpc>
                <a:spcPts val="3300"/>
              </a:lnSpc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常量是指在程序运行过程中</a:t>
            </a:r>
            <a:r>
              <a:rPr lang="zh-CN" altLang="en-US" sz="2400" dirty="0">
                <a:solidFill>
                  <a:srgbClr val="FF0000"/>
                </a:solidFill>
              </a:rPr>
              <a:t>保持不变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的数据。如：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D5DB1F-ACA9-4AF5-8D36-5186BA8389ED}"/>
              </a:ext>
            </a:extLst>
          </p:cNvPr>
          <p:cNvSpPr txBox="1"/>
          <p:nvPr/>
        </p:nvSpPr>
        <p:spPr>
          <a:xfrm>
            <a:off x="2480554" y="2972752"/>
            <a:ext cx="4941650" cy="1328023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lain" startAt="123"/>
            </a:pPr>
            <a:r>
              <a:rPr lang="en-US" altLang="zh-CN" sz="2400" dirty="0">
                <a:solidFill>
                  <a:srgbClr val="2D713A"/>
                </a:solidFill>
              </a:rPr>
              <a:t>                           //</a:t>
            </a:r>
            <a:r>
              <a:rPr lang="zh-CN" altLang="en-US" sz="2400" dirty="0">
                <a:solidFill>
                  <a:srgbClr val="2D713A"/>
                </a:solidFill>
              </a:rPr>
              <a:t>数值型常量</a:t>
            </a:r>
            <a:endParaRPr lang="en-US" altLang="zh-CN" sz="2400" dirty="0">
              <a:solidFill>
                <a:srgbClr val="2D713A"/>
              </a:solidFill>
            </a:endParaRPr>
          </a:p>
          <a:p>
            <a:r>
              <a:rPr lang="zh-CN" altLang="en-US" sz="2400" dirty="0">
                <a:solidFill>
                  <a:srgbClr val="2D713A"/>
                </a:solidFill>
              </a:rPr>
              <a:t>“</a:t>
            </a:r>
            <a:r>
              <a:rPr lang="en-US" altLang="zh-CN" sz="2400" dirty="0">
                <a:solidFill>
                  <a:srgbClr val="2D713A"/>
                </a:solidFill>
              </a:rPr>
              <a:t>JavaScript</a:t>
            </a:r>
            <a:r>
              <a:rPr lang="zh-CN" altLang="en-US" sz="2400" dirty="0">
                <a:solidFill>
                  <a:srgbClr val="2D713A"/>
                </a:solidFill>
              </a:rPr>
              <a:t>”         </a:t>
            </a:r>
            <a:r>
              <a:rPr lang="en-US" altLang="zh-CN" sz="2400" dirty="0">
                <a:solidFill>
                  <a:srgbClr val="2D713A"/>
                </a:solidFill>
              </a:rPr>
              <a:t>//</a:t>
            </a:r>
            <a:r>
              <a:rPr lang="zh-CN" altLang="en-US" sz="2400" dirty="0">
                <a:solidFill>
                  <a:srgbClr val="2D713A"/>
                </a:solidFill>
              </a:rPr>
              <a:t>字符型常量</a:t>
            </a:r>
            <a:endParaRPr lang="en-US" altLang="zh-CN" sz="2400" dirty="0">
              <a:solidFill>
                <a:srgbClr val="2D713A"/>
              </a:solidFill>
            </a:endParaRPr>
          </a:p>
          <a:p>
            <a:r>
              <a:rPr lang="en-US" altLang="zh-CN" sz="2400" dirty="0">
                <a:solidFill>
                  <a:srgbClr val="2D713A"/>
                </a:solidFill>
              </a:rPr>
              <a:t>true/false                  //</a:t>
            </a:r>
            <a:r>
              <a:rPr lang="zh-CN" altLang="en-US" sz="2400" dirty="0">
                <a:solidFill>
                  <a:srgbClr val="2D713A"/>
                </a:solidFill>
              </a:rPr>
              <a:t>布尔型常量</a:t>
            </a:r>
            <a:endParaRPr lang="en-US" altLang="zh-CN" sz="2400" dirty="0">
              <a:solidFill>
                <a:srgbClr val="2D713A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DA9842-8305-4744-86B4-85EED9E9B394}"/>
              </a:ext>
            </a:extLst>
          </p:cNvPr>
          <p:cNvSpPr/>
          <p:nvPr/>
        </p:nvSpPr>
        <p:spPr>
          <a:xfrm>
            <a:off x="788226" y="4682142"/>
            <a:ext cx="7561198" cy="1367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en-US" altLang="zh-CN" sz="2400" dirty="0">
                <a:solidFill>
                  <a:srgbClr val="00B050"/>
                </a:solidFill>
              </a:rPr>
              <a:t>2</a:t>
            </a:r>
            <a:r>
              <a:rPr lang="zh-CN" altLang="en-US" sz="2400" dirty="0">
                <a:solidFill>
                  <a:srgbClr val="00B050"/>
                </a:solidFill>
              </a:rPr>
              <a:t>、变量</a:t>
            </a:r>
            <a:endParaRPr lang="en-US" altLang="zh-CN" sz="2400" dirty="0">
              <a:solidFill>
                <a:srgbClr val="00B050"/>
              </a:solidFill>
            </a:endParaRPr>
          </a:p>
          <a:p>
            <a:pPr indent="457200">
              <a:lnSpc>
                <a:spcPts val="3500"/>
              </a:lnSpc>
              <a:defRPr/>
            </a:pPr>
            <a:r>
              <a:rPr lang="zh-CN" altLang="zh-CN" sz="2400" dirty="0">
                <a:latin typeface="Arial" charset="0"/>
                <a:ea typeface="宋体" charset="-122"/>
              </a:rPr>
              <a:t>可以保存执行时变化</a:t>
            </a:r>
            <a:r>
              <a:rPr lang="zh-CN" altLang="en-US" sz="2400" dirty="0">
                <a:latin typeface="Arial" charset="0"/>
                <a:ea typeface="宋体" charset="-122"/>
              </a:rPr>
              <a:t>的</a:t>
            </a:r>
            <a:r>
              <a:rPr lang="zh-CN" altLang="zh-CN" sz="2400" dirty="0">
                <a:latin typeface="Arial" charset="0"/>
                <a:ea typeface="宋体" charset="-122"/>
              </a:rPr>
              <a:t>值的名字，被称为“</a:t>
            </a:r>
            <a:r>
              <a:rPr lang="zh-CN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变量</a:t>
            </a:r>
            <a:r>
              <a:rPr lang="zh-CN" altLang="zh-CN" sz="2400" dirty="0">
                <a:latin typeface="Arial" charset="0"/>
                <a:ea typeface="宋体" charset="-122"/>
              </a:rPr>
              <a:t>”，变量相当于是值的容器。</a:t>
            </a:r>
            <a:r>
              <a:rPr lang="en-US" altLang="zh-CN" sz="2400" dirty="0">
                <a:latin typeface="Arial" charset="0"/>
                <a:ea typeface="宋体" charset="-122"/>
              </a:rPr>
              <a:t>var</a:t>
            </a:r>
            <a:r>
              <a:rPr lang="zh-CN" altLang="zh-CN" sz="2400" dirty="0">
                <a:latin typeface="Arial" charset="0"/>
                <a:ea typeface="宋体" charset="-122"/>
              </a:rPr>
              <a:t>的作用就是声明</a:t>
            </a:r>
            <a:r>
              <a:rPr lang="en-US" altLang="zh-CN" sz="2400" dirty="0">
                <a:latin typeface="Arial" charset="0"/>
                <a:ea typeface="宋体" charset="-122"/>
              </a:rPr>
              <a:t>(</a:t>
            </a:r>
            <a:r>
              <a:rPr lang="zh-CN" altLang="zh-CN" sz="2400" dirty="0">
                <a:latin typeface="Arial" charset="0"/>
                <a:ea typeface="宋体" charset="-122"/>
              </a:rPr>
              <a:t>创建</a:t>
            </a:r>
            <a:r>
              <a:rPr lang="en-US" altLang="zh-CN" sz="2400" dirty="0">
                <a:latin typeface="Arial" charset="0"/>
                <a:ea typeface="宋体" charset="-122"/>
              </a:rPr>
              <a:t>)</a:t>
            </a:r>
            <a:r>
              <a:rPr lang="zh-CN" altLang="zh-CN" sz="2400" dirty="0">
                <a:latin typeface="Arial" charset="0"/>
                <a:ea typeface="宋体" charset="-122"/>
              </a:rPr>
              <a:t>变量</a:t>
            </a:r>
            <a:r>
              <a:rPr lang="zh-CN" altLang="en-US" sz="2400" dirty="0">
                <a:latin typeface="Arial" charset="0"/>
                <a:ea typeface="宋体" charset="-122"/>
              </a:rPr>
              <a:t>。</a:t>
            </a:r>
            <a:endParaRPr lang="en-US" altLang="zh-CN" sz="2400" dirty="0"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6606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常量和变量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36</a:t>
            </a:fld>
            <a:endParaRPr lang="en-US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DA9842-8305-4744-86B4-85EED9E9B394}"/>
              </a:ext>
            </a:extLst>
          </p:cNvPr>
          <p:cNvSpPr/>
          <p:nvPr/>
        </p:nvSpPr>
        <p:spPr>
          <a:xfrm>
            <a:off x="681222" y="2001098"/>
            <a:ext cx="7561198" cy="495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500"/>
              </a:lnSpc>
              <a:defRPr/>
            </a:pPr>
            <a:r>
              <a:rPr lang="zh-CN" altLang="en-US" sz="2400" dirty="0">
                <a:latin typeface="Arial" charset="0"/>
                <a:ea typeface="宋体" charset="-122"/>
              </a:rPr>
              <a:t>变量使用方法：先定义，后使用。</a:t>
            </a:r>
            <a:endParaRPr lang="en-US" altLang="zh-CN" sz="2400" dirty="0">
              <a:latin typeface="Arial" charset="0"/>
              <a:ea typeface="宋体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31AFB30-C048-4C1C-9B42-FF01297E5226}"/>
              </a:ext>
            </a:extLst>
          </p:cNvPr>
          <p:cNvSpPr txBox="1"/>
          <p:nvPr/>
        </p:nvSpPr>
        <p:spPr>
          <a:xfrm>
            <a:off x="2062248" y="3090823"/>
            <a:ext cx="5013153" cy="2553891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D713A"/>
                </a:solidFill>
              </a:rPr>
              <a:t>变量声明的实例</a:t>
            </a:r>
            <a:r>
              <a:rPr lang="en-US" altLang="zh-CN" sz="2400" dirty="0">
                <a:solidFill>
                  <a:srgbClr val="2D713A"/>
                </a:solidFill>
              </a:rPr>
              <a:t>:</a:t>
            </a:r>
          </a:p>
          <a:p>
            <a:pPr algn="ctr"/>
            <a:r>
              <a:rPr lang="en-US" altLang="zh-CN" sz="2400" dirty="0">
                <a:solidFill>
                  <a:srgbClr val="2D713A"/>
                </a:solidFill>
              </a:rPr>
              <a:t>var account;</a:t>
            </a:r>
          </a:p>
          <a:p>
            <a:pPr algn="ctr"/>
            <a:r>
              <a:rPr lang="en-US" altLang="zh-CN" sz="2400" dirty="0">
                <a:solidFill>
                  <a:srgbClr val="2D713A"/>
                </a:solidFill>
              </a:rPr>
              <a:t>var area=0;</a:t>
            </a:r>
          </a:p>
          <a:p>
            <a:pPr algn="ctr"/>
            <a:r>
              <a:rPr lang="en-US" altLang="zh-CN" sz="2400" dirty="0">
                <a:solidFill>
                  <a:srgbClr val="2D713A"/>
                </a:solidFill>
              </a:rPr>
              <a:t>var name=“</a:t>
            </a:r>
            <a:r>
              <a:rPr lang="zh-CN" altLang="en-US" sz="2400" dirty="0">
                <a:solidFill>
                  <a:srgbClr val="2D713A"/>
                </a:solidFill>
              </a:rPr>
              <a:t>张三</a:t>
            </a:r>
            <a:r>
              <a:rPr lang="en-US" altLang="zh-CN" sz="2400" dirty="0">
                <a:solidFill>
                  <a:srgbClr val="2D713A"/>
                </a:solidFill>
              </a:rPr>
              <a:t>”;</a:t>
            </a:r>
          </a:p>
          <a:p>
            <a:pPr algn="ctr"/>
            <a:r>
              <a:rPr lang="en-US" altLang="zh-CN" sz="2400" dirty="0">
                <a:solidFill>
                  <a:srgbClr val="2D713A"/>
                </a:solidFill>
              </a:rPr>
              <a:t>var status=</a:t>
            </a:r>
            <a:r>
              <a:rPr lang="en-US" altLang="zh-CN" sz="2400" dirty="0" err="1">
                <a:solidFill>
                  <a:srgbClr val="2D713A"/>
                </a:solidFill>
              </a:rPr>
              <a:t>ture</a:t>
            </a:r>
            <a:r>
              <a:rPr lang="en-US" altLang="zh-CN" sz="2400" dirty="0">
                <a:solidFill>
                  <a:srgbClr val="2D713A"/>
                </a:solidFill>
              </a:rPr>
              <a:t>;</a:t>
            </a:r>
          </a:p>
          <a:p>
            <a:pPr algn="ctr"/>
            <a:r>
              <a:rPr lang="en-US" altLang="zh-CN" sz="2400" dirty="0">
                <a:solidFill>
                  <a:srgbClr val="2D713A"/>
                </a:solidFill>
              </a:rPr>
              <a:t>var </a:t>
            </a:r>
            <a:r>
              <a:rPr lang="en-US" altLang="zh-CN" sz="2400" dirty="0" err="1">
                <a:solidFill>
                  <a:srgbClr val="2D713A"/>
                </a:solidFill>
              </a:rPr>
              <a:t>a,b,c</a:t>
            </a:r>
            <a:r>
              <a:rPr lang="en-US" altLang="zh-CN" sz="2400" dirty="0">
                <a:solidFill>
                  <a:srgbClr val="2D713A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41957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运算符和表达式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37</a:t>
            </a:fld>
            <a:endParaRPr lang="en-US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DA9842-8305-4744-86B4-85EED9E9B394}"/>
              </a:ext>
            </a:extLst>
          </p:cNvPr>
          <p:cNvSpPr/>
          <p:nvPr/>
        </p:nvSpPr>
        <p:spPr>
          <a:xfrm>
            <a:off x="661767" y="1650902"/>
            <a:ext cx="7561198" cy="495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500"/>
              </a:lnSpc>
              <a:defRPr/>
            </a:pPr>
            <a:r>
              <a:rPr lang="en-US" altLang="zh-CN" sz="2400" dirty="0">
                <a:latin typeface="Arial" charset="0"/>
                <a:ea typeface="宋体" charset="-122"/>
              </a:rPr>
              <a:t>JavaScript</a:t>
            </a:r>
            <a:r>
              <a:rPr lang="zh-CN" altLang="en-US" sz="2400" dirty="0">
                <a:solidFill>
                  <a:srgbClr val="FF0000"/>
                </a:solidFill>
                <a:latin typeface="Arial" charset="0"/>
                <a:ea typeface="宋体" charset="-122"/>
              </a:rPr>
              <a:t>算术运算符</a:t>
            </a:r>
            <a:r>
              <a:rPr lang="zh-CN" altLang="en-US" sz="2400" dirty="0">
                <a:latin typeface="Arial" charset="0"/>
                <a:ea typeface="宋体" charset="-122"/>
              </a:rPr>
              <a:t>负责算术运算。</a:t>
            </a:r>
            <a:endParaRPr lang="en-US" altLang="zh-CN" sz="2400" dirty="0">
              <a:latin typeface="Arial" charset="0"/>
              <a:ea typeface="宋体" charset="-122"/>
            </a:endParaRPr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22BC5B19-7858-4E3E-A8F9-A8ED37A8D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597264"/>
              </p:ext>
            </p:extLst>
          </p:nvPr>
        </p:nvGraphicFramePr>
        <p:xfrm>
          <a:off x="913149" y="2543333"/>
          <a:ext cx="7324052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1859">
                  <a:extLst>
                    <a:ext uri="{9D8B030D-6E8A-4147-A177-3AD203B41FA5}">
                      <a16:colId xmlns:a16="http://schemas.microsoft.com/office/drawing/2014/main" val="575392076"/>
                    </a:ext>
                  </a:extLst>
                </a:gridCol>
                <a:gridCol w="1379486">
                  <a:extLst>
                    <a:ext uri="{9D8B030D-6E8A-4147-A177-3AD203B41FA5}">
                      <a16:colId xmlns:a16="http://schemas.microsoft.com/office/drawing/2014/main" val="1856707118"/>
                    </a:ext>
                  </a:extLst>
                </a:gridCol>
                <a:gridCol w="2470826">
                  <a:extLst>
                    <a:ext uri="{9D8B030D-6E8A-4147-A177-3AD203B41FA5}">
                      <a16:colId xmlns:a16="http://schemas.microsoft.com/office/drawing/2014/main" val="1438358597"/>
                    </a:ext>
                  </a:extLst>
                </a:gridCol>
                <a:gridCol w="2121881">
                  <a:extLst>
                    <a:ext uri="{9D8B030D-6E8A-4147-A177-3AD203B41FA5}">
                      <a16:colId xmlns:a16="http://schemas.microsoft.com/office/drawing/2014/main" val="3243336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运算符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例子</a:t>
                      </a:r>
                      <a:r>
                        <a:rPr lang="en-US" altLang="zh-CN" sz="2400" dirty="0"/>
                        <a:t>(</a:t>
                      </a:r>
                      <a:r>
                        <a:rPr lang="zh-CN" altLang="en-US" sz="2400" dirty="0"/>
                        <a:t>令</a:t>
                      </a:r>
                      <a:r>
                        <a:rPr lang="en-US" altLang="zh-CN" sz="2400" dirty="0"/>
                        <a:t>a=2)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结果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359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+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 = a + 2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 = 4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529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 = a – 1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 = 1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389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*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 = a * 2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 = 4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73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/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 = a / 2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 = 1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0937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%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取模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 = a % 2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 = 0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046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++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自增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 = a++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 = 2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171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--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自减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 = --a 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 = 1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198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271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运算符和表达式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38</a:t>
            </a:fld>
            <a:endParaRPr lang="en-US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DA9842-8305-4744-86B4-85EED9E9B394}"/>
              </a:ext>
            </a:extLst>
          </p:cNvPr>
          <p:cNvSpPr/>
          <p:nvPr/>
        </p:nvSpPr>
        <p:spPr>
          <a:xfrm>
            <a:off x="661767" y="1650902"/>
            <a:ext cx="7561198" cy="899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  <a:defRPr/>
            </a:pPr>
            <a:r>
              <a:rPr lang="zh-CN" altLang="en-US" sz="2400" dirty="0">
                <a:latin typeface="Arial" charset="0"/>
                <a:ea typeface="宋体" charset="-122"/>
              </a:rPr>
              <a:t>简单的</a:t>
            </a:r>
            <a:r>
              <a:rPr lang="zh-CN" altLang="en-US" sz="2400" dirty="0">
                <a:solidFill>
                  <a:srgbClr val="FF0000"/>
                </a:solidFill>
                <a:latin typeface="Arial" charset="0"/>
                <a:ea typeface="宋体" charset="-122"/>
              </a:rPr>
              <a:t>赋值运算符</a:t>
            </a:r>
            <a:r>
              <a:rPr lang="zh-CN" altLang="en-US" sz="2400" dirty="0">
                <a:latin typeface="Arial" charset="0"/>
                <a:ea typeface="宋体" charset="-122"/>
              </a:rPr>
              <a:t>由等号</a:t>
            </a:r>
            <a:r>
              <a:rPr lang="en-US" altLang="zh-CN" sz="2400" dirty="0">
                <a:latin typeface="Arial" charset="0"/>
                <a:ea typeface="宋体" charset="-122"/>
              </a:rPr>
              <a:t>(=)</a:t>
            </a:r>
            <a:r>
              <a:rPr lang="zh-CN" altLang="en-US" sz="2400" dirty="0">
                <a:latin typeface="Arial" charset="0"/>
                <a:ea typeface="宋体" charset="-122"/>
              </a:rPr>
              <a:t>实现，复合赋值运算是由算术运算符或位移运算符加等号实现</a:t>
            </a:r>
            <a:endParaRPr lang="en-US" altLang="zh-CN" sz="2400" dirty="0">
              <a:latin typeface="Arial" charset="0"/>
              <a:ea typeface="宋体" charset="-122"/>
            </a:endParaRPr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22BC5B19-7858-4E3E-A8F9-A8ED37A8D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913230"/>
              </p:ext>
            </p:extLst>
          </p:nvPr>
        </p:nvGraphicFramePr>
        <p:xfrm>
          <a:off x="906799" y="2887070"/>
          <a:ext cx="7324052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1859">
                  <a:extLst>
                    <a:ext uri="{9D8B030D-6E8A-4147-A177-3AD203B41FA5}">
                      <a16:colId xmlns:a16="http://schemas.microsoft.com/office/drawing/2014/main" val="575392076"/>
                    </a:ext>
                  </a:extLst>
                </a:gridCol>
                <a:gridCol w="1910167">
                  <a:extLst>
                    <a:ext uri="{9D8B030D-6E8A-4147-A177-3AD203B41FA5}">
                      <a16:colId xmlns:a16="http://schemas.microsoft.com/office/drawing/2014/main" val="1856707118"/>
                    </a:ext>
                  </a:extLst>
                </a:gridCol>
                <a:gridCol w="1940145">
                  <a:extLst>
                    <a:ext uri="{9D8B030D-6E8A-4147-A177-3AD203B41FA5}">
                      <a16:colId xmlns:a16="http://schemas.microsoft.com/office/drawing/2014/main" val="1438358597"/>
                    </a:ext>
                  </a:extLst>
                </a:gridCol>
                <a:gridCol w="2121881">
                  <a:extLst>
                    <a:ext uri="{9D8B030D-6E8A-4147-A177-3AD203B41FA5}">
                      <a16:colId xmlns:a16="http://schemas.microsoft.com/office/drawing/2014/main" val="3243336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运算符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例子</a:t>
                      </a:r>
                      <a:r>
                        <a:rPr lang="en-US" altLang="zh-CN" sz="2400" dirty="0"/>
                        <a:t>(</a:t>
                      </a:r>
                      <a:r>
                        <a:rPr lang="zh-CN" altLang="en-US" sz="2400" dirty="0"/>
                        <a:t>令</a:t>
                      </a:r>
                      <a:r>
                        <a:rPr lang="en-US" altLang="zh-CN" sz="2400" dirty="0"/>
                        <a:t>a=2)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结果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359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=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赋值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 = 2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a=2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529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+=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加法赋值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 += 1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 = 3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389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-=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减法赋值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 -= 1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 = 1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73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*</a:t>
                      </a:r>
                      <a:r>
                        <a:rPr lang="en-US" altLang="zh-CN" sz="2400" dirty="0"/>
                        <a:t>=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乘法赋值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 *= 2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 = 4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0937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/=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除法赋值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 /= 2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 = 1 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10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%=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取模赋值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 %= 2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 = 0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046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42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运算符和表达式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39</a:t>
            </a:fld>
            <a:endParaRPr lang="en-US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DA9842-8305-4744-86B4-85EED9E9B394}"/>
              </a:ext>
            </a:extLst>
          </p:cNvPr>
          <p:cNvSpPr/>
          <p:nvPr/>
        </p:nvSpPr>
        <p:spPr>
          <a:xfrm>
            <a:off x="788226" y="1564207"/>
            <a:ext cx="7561198" cy="1322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zh-CN" sz="2400" dirty="0">
                <a:solidFill>
                  <a:srgbClr val="FF0000"/>
                </a:solidFill>
              </a:rPr>
              <a:t>关系运算符</a:t>
            </a:r>
            <a:r>
              <a:rPr lang="zh-CN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负责判断两个值是否符合给定的条件，关系表达式返回的结果为“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true</a:t>
            </a:r>
            <a:r>
              <a:rPr lang="zh-CN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”或“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false</a:t>
            </a:r>
            <a:r>
              <a:rPr lang="zh-CN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”，分别代表符合给定的条件或者不符合。</a:t>
            </a:r>
          </a:p>
        </p:txBody>
      </p:sp>
      <p:pic>
        <p:nvPicPr>
          <p:cNvPr id="9" name="图片 8" descr="图片包含 屏幕截图&#10;&#10;描述已自动生成">
            <a:extLst>
              <a:ext uri="{FF2B5EF4-FFF2-40B4-BE49-F238E27FC236}">
                <a16:creationId xmlns:a16="http://schemas.microsoft.com/office/drawing/2014/main" id="{BA7EE6D2-4656-4EC1-BA20-00AFC7E1B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" r="23990" b="40638"/>
          <a:stretch/>
        </p:blipFill>
        <p:spPr>
          <a:xfrm>
            <a:off x="995631" y="3208060"/>
            <a:ext cx="7152737" cy="308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02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8825"/>
            <a:ext cx="8001000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1.1 JavaScript</a:t>
            </a:r>
            <a:r>
              <a:rPr lang="zh-CN" altLang="en-US" dirty="0"/>
              <a:t>简述</a:t>
            </a:r>
            <a:r>
              <a:rPr lang="en-US" altLang="zh-CN" dirty="0"/>
              <a:t> </a:t>
            </a:r>
            <a:endParaRPr lang="zh-CN" altLang="en-US" sz="3600" b="0" dirty="0"/>
          </a:p>
        </p:txBody>
      </p:sp>
      <p:sp>
        <p:nvSpPr>
          <p:cNvPr id="247811" name="Rectangle 3">
            <a:extLst>
              <a:ext uri="{FF2B5EF4-FFF2-40B4-BE49-F238E27FC236}">
                <a16:creationId xmlns:a16="http://schemas.microsoft.com/office/drawing/2014/main" id="{F5E1A31D-6FA6-4262-B3DD-73A47AB8C7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916113"/>
            <a:ext cx="8062912" cy="419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3200" b="0" dirty="0"/>
              <a:t>JavaScript</a:t>
            </a:r>
            <a:r>
              <a:rPr lang="zh-CN" altLang="en-US" sz="3200" b="0" dirty="0">
                <a:latin typeface="+mn-ea"/>
                <a:ea typeface="+mn-ea"/>
              </a:rPr>
              <a:t>的起源</a:t>
            </a:r>
            <a:endParaRPr lang="en-US" altLang="zh-CN" sz="3200" b="0" dirty="0">
              <a:latin typeface="+mn-ea"/>
              <a:ea typeface="+mn-ea"/>
            </a:endParaRPr>
          </a:p>
          <a:p>
            <a:pPr eaLnBrk="1" hangingPunct="1"/>
            <a:r>
              <a:rPr lang="en-US" altLang="zh-CN" sz="3200" b="0" dirty="0"/>
              <a:t>JavaScript</a:t>
            </a:r>
            <a:r>
              <a:rPr lang="zh-CN" altLang="en-US" sz="3200" b="0" dirty="0">
                <a:latin typeface="+mn-ea"/>
                <a:ea typeface="+mn-ea"/>
              </a:rPr>
              <a:t>的主要特点</a:t>
            </a:r>
            <a:endParaRPr lang="en-US" altLang="zh-CN" sz="3200" b="0" dirty="0">
              <a:latin typeface="+mn-ea"/>
              <a:ea typeface="+mn-ea"/>
            </a:endParaRPr>
          </a:p>
          <a:p>
            <a:pPr eaLnBrk="1" hangingPunct="1"/>
            <a:r>
              <a:rPr lang="en-US" altLang="zh-CN" sz="3200" b="0" dirty="0" err="1"/>
              <a:t>Javascript</a:t>
            </a:r>
            <a:r>
              <a:rPr lang="zh-CN" altLang="en-US" sz="3200" b="0" dirty="0">
                <a:latin typeface="+mn-ea"/>
                <a:ea typeface="+mn-ea"/>
              </a:rPr>
              <a:t>的应用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0" dirty="0"/>
              <a:t>   </a:t>
            </a:r>
            <a:endParaRPr lang="zh-CN" altLang="en-US" sz="240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6468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运算符和表达式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40</a:t>
            </a:fld>
            <a:endParaRPr lang="en-US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DA9842-8305-4744-86B4-85EED9E9B394}"/>
              </a:ext>
            </a:extLst>
          </p:cNvPr>
          <p:cNvSpPr/>
          <p:nvPr/>
        </p:nvSpPr>
        <p:spPr>
          <a:xfrm>
            <a:off x="788225" y="1713409"/>
            <a:ext cx="7787449" cy="1322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逻辑运算符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用于对一个或多个布尔值进行逻辑运算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。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JavaScript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中有三个逻辑运算符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: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&amp;&amp;(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与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、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||(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或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 ！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非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。</a:t>
            </a:r>
            <a:endParaRPr lang="zh-CN" altLang="zh-C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图片 5" descr="图片包含 墙壁, 屏幕截图, 室内&#10;&#10;描述已自动生成">
            <a:extLst>
              <a:ext uri="{FF2B5EF4-FFF2-40B4-BE49-F238E27FC236}">
                <a16:creationId xmlns:a16="http://schemas.microsoft.com/office/drawing/2014/main" id="{DED3C642-3FCF-4CC2-90C7-4360190BF1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5" b="9636"/>
          <a:stretch/>
        </p:blipFill>
        <p:spPr>
          <a:xfrm>
            <a:off x="1143332" y="3361678"/>
            <a:ext cx="6679389" cy="281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02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运算符和表达式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41</a:t>
            </a:fld>
            <a:endParaRPr lang="en-US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DA9842-8305-4744-86B4-85EED9E9B394}"/>
              </a:ext>
            </a:extLst>
          </p:cNvPr>
          <p:cNvSpPr/>
          <p:nvPr/>
        </p:nvSpPr>
        <p:spPr>
          <a:xfrm>
            <a:off x="788225" y="1713409"/>
            <a:ext cx="7787449" cy="1322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条件运算符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indent="457200">
              <a:lnSpc>
                <a:spcPts val="3300"/>
              </a:lnSpc>
            </a:pPr>
            <a:endParaRPr lang="en-US" altLang="zh-CN" sz="2400" dirty="0">
              <a:solidFill>
                <a:srgbClr val="FF0000"/>
              </a:solidFill>
            </a:endParaRPr>
          </a:p>
          <a:p>
            <a:pPr indent="457200">
              <a:lnSpc>
                <a:spcPts val="3300"/>
              </a:lnSpc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基本语法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7C484F-187B-4D0A-94D8-07E3A405EE7C}"/>
              </a:ext>
            </a:extLst>
          </p:cNvPr>
          <p:cNvSpPr txBox="1"/>
          <p:nvPr/>
        </p:nvSpPr>
        <p:spPr>
          <a:xfrm>
            <a:off x="2958189" y="2559329"/>
            <a:ext cx="3733124" cy="510778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2D713A"/>
                </a:solidFill>
              </a:rPr>
              <a:t>表达式</a:t>
            </a:r>
            <a:r>
              <a:rPr lang="zh-CN" altLang="en-US" sz="2400" dirty="0">
                <a:solidFill>
                  <a:srgbClr val="FF0000"/>
                </a:solidFill>
              </a:rPr>
              <a:t>？</a:t>
            </a:r>
            <a:r>
              <a:rPr lang="zh-CN" altLang="en-US" sz="2400" dirty="0">
                <a:solidFill>
                  <a:srgbClr val="2D713A"/>
                </a:solidFill>
              </a:rPr>
              <a:t>结果</a:t>
            </a:r>
            <a:r>
              <a:rPr lang="en-US" altLang="zh-CN" sz="2400" dirty="0">
                <a:solidFill>
                  <a:srgbClr val="2D713A"/>
                </a:solidFill>
              </a:rPr>
              <a:t>1</a:t>
            </a:r>
            <a:r>
              <a:rPr lang="en-US" altLang="zh-CN" sz="2400" dirty="0">
                <a:solidFill>
                  <a:srgbClr val="FF0000"/>
                </a:solidFill>
              </a:rPr>
              <a:t>:</a:t>
            </a:r>
            <a:r>
              <a:rPr lang="zh-CN" altLang="en-US" sz="2400" dirty="0">
                <a:solidFill>
                  <a:srgbClr val="2D713A"/>
                </a:solidFill>
              </a:rPr>
              <a:t>结果</a:t>
            </a:r>
            <a:r>
              <a:rPr lang="en-US" altLang="zh-CN" sz="2400" dirty="0">
                <a:solidFill>
                  <a:srgbClr val="2D713A"/>
                </a:solidFill>
              </a:rPr>
              <a:t>2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E3B7635-4B8F-44D2-970F-99A7C5FB980F}"/>
              </a:ext>
            </a:extLst>
          </p:cNvPr>
          <p:cNvSpPr/>
          <p:nvPr/>
        </p:nvSpPr>
        <p:spPr>
          <a:xfrm>
            <a:off x="791257" y="3191894"/>
            <a:ext cx="7567835" cy="899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语法说明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：如果“表达式”的值为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true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,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则整个表达式的结果为“结果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”，否则为“结果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”。如下示例：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8373EB3-5223-4C3F-BEC6-8CF65C2D8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24" y="4432388"/>
            <a:ext cx="5447619" cy="184761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8B6385-A053-443A-9988-9369A7410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545" y="4929649"/>
            <a:ext cx="4200000" cy="12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FC1EB13-1A9C-4DFB-AE37-39B353D2E07A}"/>
              </a:ext>
            </a:extLst>
          </p:cNvPr>
          <p:cNvSpPr txBox="1"/>
          <p:nvPr/>
        </p:nvSpPr>
        <p:spPr>
          <a:xfrm>
            <a:off x="6635543" y="438275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结果显示：</a:t>
            </a:r>
          </a:p>
        </p:txBody>
      </p:sp>
    </p:spTree>
    <p:extLst>
      <p:ext uri="{BB962C8B-B14F-4D97-AF65-F5344CB8AC3E}">
        <p14:creationId xmlns:p14="http://schemas.microsoft.com/office/powerpoint/2010/main" val="267428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运算符和表达式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42</a:t>
            </a:fld>
            <a:endParaRPr lang="en-US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DA9842-8305-4744-86B4-85EED9E9B394}"/>
              </a:ext>
            </a:extLst>
          </p:cNvPr>
          <p:cNvSpPr/>
          <p:nvPr/>
        </p:nvSpPr>
        <p:spPr>
          <a:xfrm>
            <a:off x="788225" y="1713409"/>
            <a:ext cx="7787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其他运算符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FC1EB13-1A9C-4DFB-AE37-39B353D2E07A}"/>
              </a:ext>
            </a:extLst>
          </p:cNvPr>
          <p:cNvSpPr txBox="1"/>
          <p:nvPr/>
        </p:nvSpPr>
        <p:spPr>
          <a:xfrm>
            <a:off x="6417430" y="440450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结果显示：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0E145BB-6BD3-4E6B-9B6C-82AD0526F8BE}"/>
              </a:ext>
            </a:extLst>
          </p:cNvPr>
          <p:cNvSpPr/>
          <p:nvPr/>
        </p:nvSpPr>
        <p:spPr>
          <a:xfrm>
            <a:off x="875424" y="2135454"/>
            <a:ext cx="7561198" cy="1326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en-US" altLang="zh-CN" sz="2400" dirty="0">
                <a:solidFill>
                  <a:srgbClr val="00B050"/>
                </a:solidFill>
              </a:rPr>
              <a:t>1</a:t>
            </a:r>
            <a:r>
              <a:rPr lang="zh-CN" altLang="en-US" sz="2400" dirty="0">
                <a:solidFill>
                  <a:srgbClr val="00B050"/>
                </a:solidFill>
              </a:rPr>
              <a:t>、</a:t>
            </a:r>
            <a:r>
              <a:rPr lang="zh-CN" altLang="en-US" sz="2400" dirty="0">
                <a:solidFill>
                  <a:srgbClr val="00B050"/>
                </a:solidFill>
                <a:latin typeface="+mn-ea"/>
              </a:rPr>
              <a:t>逗号运算符</a:t>
            </a:r>
            <a:endParaRPr lang="en-US" altLang="zh-CN" sz="2400" dirty="0">
              <a:solidFill>
                <a:srgbClr val="00B050"/>
              </a:solidFill>
              <a:latin typeface="+mn-ea"/>
            </a:endParaRPr>
          </a:p>
          <a:p>
            <a:pPr indent="457200">
              <a:lnSpc>
                <a:spcPts val="3300"/>
              </a:lnSpc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逗号运算符用于将多个表达式排在一起，而整个表达式的值为最后一个表达式的值。如：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547EE86-5638-4C45-84BB-0F2D8BAF8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24" y="3803391"/>
            <a:ext cx="5304762" cy="184761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D331C03-27C2-4250-9C07-DE47139C8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618" y="5167997"/>
            <a:ext cx="4238095" cy="12190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314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运算符和表达式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43</a:t>
            </a:fld>
            <a:endParaRPr lang="en-US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DA9842-8305-4744-86B4-85EED9E9B394}"/>
              </a:ext>
            </a:extLst>
          </p:cNvPr>
          <p:cNvSpPr/>
          <p:nvPr/>
        </p:nvSpPr>
        <p:spPr>
          <a:xfrm>
            <a:off x="788225" y="1713409"/>
            <a:ext cx="7787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其他运算符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0E145BB-6BD3-4E6B-9B6C-82AD0526F8BE}"/>
              </a:ext>
            </a:extLst>
          </p:cNvPr>
          <p:cNvSpPr/>
          <p:nvPr/>
        </p:nvSpPr>
        <p:spPr>
          <a:xfrm>
            <a:off x="901350" y="2153475"/>
            <a:ext cx="7561198" cy="1479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en-US" altLang="zh-CN" sz="2400" dirty="0">
                <a:solidFill>
                  <a:srgbClr val="00B050"/>
                </a:solidFill>
              </a:rPr>
              <a:t>2</a:t>
            </a:r>
            <a:r>
              <a:rPr lang="zh-CN" altLang="en-US" sz="2400" dirty="0">
                <a:solidFill>
                  <a:srgbClr val="00B050"/>
                </a:solidFill>
              </a:rPr>
              <a:t>、</a:t>
            </a:r>
            <a:r>
              <a:rPr lang="en-US" altLang="zh-CN" sz="2400" dirty="0" err="1">
                <a:solidFill>
                  <a:srgbClr val="00B050"/>
                </a:solidFill>
              </a:rPr>
              <a:t>typeof</a:t>
            </a:r>
            <a:r>
              <a:rPr lang="zh-CN" altLang="en-US" sz="2400" dirty="0">
                <a:solidFill>
                  <a:srgbClr val="00B050"/>
                </a:solidFill>
                <a:latin typeface="+mn-ea"/>
              </a:rPr>
              <a:t>运算符</a:t>
            </a:r>
            <a:endParaRPr lang="en-US" altLang="zh-CN" sz="2400" dirty="0">
              <a:solidFill>
                <a:srgbClr val="00B050"/>
              </a:solidFill>
              <a:latin typeface="+mn-ea"/>
            </a:endParaRPr>
          </a:p>
          <a:p>
            <a:pPr indent="457200">
              <a:lnSpc>
                <a:spcPts val="4000"/>
              </a:lnSpc>
            </a:pPr>
            <a:r>
              <a:rPr lang="en-US" altLang="zh-CN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typeof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运算符用于判断操作数的数据类型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。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indent="457200">
              <a:lnSpc>
                <a:spcPts val="4000"/>
              </a:lnSpc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语法格式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374999A-0233-4188-AA09-50D82E304A35}"/>
              </a:ext>
            </a:extLst>
          </p:cNvPr>
          <p:cNvSpPr txBox="1"/>
          <p:nvPr/>
        </p:nvSpPr>
        <p:spPr>
          <a:xfrm>
            <a:off x="3125969" y="3063584"/>
            <a:ext cx="2209429" cy="510778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rgbClr val="2D713A"/>
                </a:solidFill>
              </a:rPr>
              <a:t>typeof</a:t>
            </a:r>
            <a:r>
              <a:rPr lang="en-US" altLang="zh-CN" sz="2400" dirty="0">
                <a:solidFill>
                  <a:srgbClr val="2D713A"/>
                </a:solidFill>
              </a:rPr>
              <a:t> </a:t>
            </a:r>
            <a:r>
              <a:rPr lang="zh-CN" altLang="en-US" sz="2400" dirty="0">
                <a:solidFill>
                  <a:srgbClr val="2D713A"/>
                </a:solidFill>
              </a:rPr>
              <a:t>操作数</a:t>
            </a:r>
            <a:endParaRPr lang="en-US" altLang="zh-CN" sz="2400" dirty="0">
              <a:solidFill>
                <a:srgbClr val="2D713A"/>
              </a:solidFill>
            </a:endParaRPr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49155908-2F34-4A9C-9300-CA5C4D5A6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353475"/>
              </p:ext>
            </p:extLst>
          </p:nvPr>
        </p:nvGraphicFramePr>
        <p:xfrm>
          <a:off x="1187851" y="4236084"/>
          <a:ext cx="6988196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7049">
                  <a:extLst>
                    <a:ext uri="{9D8B030D-6E8A-4147-A177-3AD203B41FA5}">
                      <a16:colId xmlns:a16="http://schemas.microsoft.com/office/drawing/2014/main" val="3243031491"/>
                    </a:ext>
                  </a:extLst>
                </a:gridCol>
                <a:gridCol w="1747049">
                  <a:extLst>
                    <a:ext uri="{9D8B030D-6E8A-4147-A177-3AD203B41FA5}">
                      <a16:colId xmlns:a16="http://schemas.microsoft.com/office/drawing/2014/main" val="3007387729"/>
                    </a:ext>
                  </a:extLst>
                </a:gridCol>
                <a:gridCol w="1747049">
                  <a:extLst>
                    <a:ext uri="{9D8B030D-6E8A-4147-A177-3AD203B41FA5}">
                      <a16:colId xmlns:a16="http://schemas.microsoft.com/office/drawing/2014/main" val="3839918807"/>
                    </a:ext>
                  </a:extLst>
                </a:gridCol>
                <a:gridCol w="1747049">
                  <a:extLst>
                    <a:ext uri="{9D8B030D-6E8A-4147-A177-3AD203B41FA5}">
                      <a16:colId xmlns:a16="http://schemas.microsoft.com/office/drawing/2014/main" val="286604261"/>
                    </a:ext>
                  </a:extLst>
                </a:gridCol>
              </a:tblGrid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+mn-ea"/>
                          <a:ea typeface="+mn-ea"/>
                        </a:rPr>
                        <a:t>数据类型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+mn-ea"/>
                          <a:ea typeface="+mn-ea"/>
                        </a:rPr>
                        <a:t>返回值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+mn-ea"/>
                          <a:ea typeface="+mn-ea"/>
                        </a:rPr>
                        <a:t>数据类型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+mn-ea"/>
                          <a:ea typeface="+mn-ea"/>
                        </a:rPr>
                        <a:t>返回值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164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+mn-ea"/>
                          <a:ea typeface="+mn-ea"/>
                        </a:rPr>
                        <a:t>数值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+mn-lt"/>
                          <a:ea typeface="+mn-ea"/>
                        </a:rPr>
                        <a:t>number</a:t>
                      </a:r>
                      <a:endParaRPr lang="zh-CN" altLang="en-US" sz="2400" dirty="0">
                        <a:latin typeface="+mn-lt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+mn-lt"/>
                          <a:ea typeface="+mn-ea"/>
                        </a:rPr>
                        <a:t>null</a:t>
                      </a:r>
                      <a:endParaRPr lang="zh-CN" altLang="en-US" sz="2400" dirty="0">
                        <a:latin typeface="+mn-lt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+mn-lt"/>
                          <a:ea typeface="+mn-ea"/>
                        </a:rPr>
                        <a:t>object</a:t>
                      </a:r>
                      <a:endParaRPr lang="zh-CN" altLang="en-US" sz="2400" dirty="0">
                        <a:latin typeface="+mn-lt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6909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+mn-ea"/>
                          <a:ea typeface="+mn-ea"/>
                        </a:rPr>
                        <a:t>字符串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+mn-lt"/>
                          <a:ea typeface="+mn-ea"/>
                        </a:rPr>
                        <a:t>string</a:t>
                      </a:r>
                      <a:endParaRPr lang="zh-CN" altLang="en-US" sz="2400" dirty="0">
                        <a:latin typeface="+mn-lt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+mn-ea"/>
                          <a:ea typeface="+mn-ea"/>
                        </a:rPr>
                        <a:t>对象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+mn-lt"/>
                          <a:ea typeface="+mn-ea"/>
                        </a:rPr>
                        <a:t>object</a:t>
                      </a:r>
                      <a:endParaRPr lang="zh-CN" altLang="en-US" sz="2400" dirty="0">
                        <a:latin typeface="+mn-lt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6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+mn-ea"/>
                          <a:ea typeface="+mn-ea"/>
                        </a:rPr>
                        <a:t>布尔值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latin typeface="+mn-lt"/>
                          <a:ea typeface="+mn-ea"/>
                        </a:rPr>
                        <a:t>boolean</a:t>
                      </a:r>
                      <a:endParaRPr lang="zh-CN" altLang="en-US" sz="2400" dirty="0">
                        <a:latin typeface="+mn-lt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+mn-ea"/>
                          <a:ea typeface="+mn-ea"/>
                        </a:rPr>
                        <a:t>函数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+mn-lt"/>
                          <a:ea typeface="+mn-ea"/>
                        </a:rPr>
                        <a:t>function</a:t>
                      </a:r>
                      <a:endParaRPr lang="zh-CN" altLang="en-US" sz="2400" dirty="0">
                        <a:latin typeface="+mn-lt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458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+mn-lt"/>
                          <a:ea typeface="+mn-ea"/>
                        </a:rPr>
                        <a:t>undefined</a:t>
                      </a:r>
                      <a:endParaRPr lang="zh-CN" altLang="en-US" sz="2400" dirty="0">
                        <a:latin typeface="+mn-lt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+mn-lt"/>
                          <a:ea typeface="+mn-ea"/>
                        </a:rPr>
                        <a:t>undefined</a:t>
                      </a:r>
                      <a:endParaRPr lang="zh-CN" altLang="en-US" sz="2400" dirty="0">
                        <a:latin typeface="+mn-lt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496204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5E201294-80C1-47CB-BEF3-5B33D864644B}"/>
              </a:ext>
            </a:extLst>
          </p:cNvPr>
          <p:cNvSpPr txBox="1"/>
          <p:nvPr/>
        </p:nvSpPr>
        <p:spPr>
          <a:xfrm>
            <a:off x="1558964" y="3692503"/>
            <a:ext cx="6186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表 不同类型数据使用</a:t>
            </a:r>
            <a:r>
              <a:rPr lang="en-US" altLang="zh-CN" sz="2400" dirty="0" err="1"/>
              <a:t>typeof</a:t>
            </a:r>
            <a:r>
              <a:rPr lang="zh-CN" altLang="en-US" sz="2400" dirty="0">
                <a:latin typeface="+mn-ea"/>
              </a:rPr>
              <a:t>运算符的返回值</a:t>
            </a:r>
          </a:p>
        </p:txBody>
      </p:sp>
    </p:spTree>
    <p:extLst>
      <p:ext uri="{BB962C8B-B14F-4D97-AF65-F5344CB8AC3E}">
        <p14:creationId xmlns:p14="http://schemas.microsoft.com/office/powerpoint/2010/main" val="2199772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运算符和表达式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44</a:t>
            </a:fld>
            <a:endParaRPr lang="en-US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0E145BB-6BD3-4E6B-9B6C-82AD0526F8BE}"/>
              </a:ext>
            </a:extLst>
          </p:cNvPr>
          <p:cNvSpPr/>
          <p:nvPr/>
        </p:nvSpPr>
        <p:spPr>
          <a:xfrm>
            <a:off x="901350" y="1727797"/>
            <a:ext cx="7561198" cy="543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4000"/>
              </a:lnSpc>
            </a:pPr>
            <a:r>
              <a:rPr lang="en-US" altLang="zh-CN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typeof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运算符实例：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032E2E-4594-4DDA-93ED-15304A1A7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574" y="2364144"/>
            <a:ext cx="6304101" cy="22809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1DAB9B-B851-4CE9-85AB-EE0E13623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838" y="4737639"/>
            <a:ext cx="4209524" cy="17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5BC72E1-A5CA-4187-83D9-F7C7A2EE6E44}"/>
              </a:ext>
            </a:extLst>
          </p:cNvPr>
          <p:cNvSpPr/>
          <p:nvPr/>
        </p:nvSpPr>
        <p:spPr>
          <a:xfrm>
            <a:off x="1067119" y="4737639"/>
            <a:ext cx="2498202" cy="543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4000"/>
              </a:lnSpc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运行结果：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296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运算符和表达式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45</a:t>
            </a:fld>
            <a:endParaRPr lang="en-US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DA9842-8305-4744-86B4-85EED9E9B394}"/>
              </a:ext>
            </a:extLst>
          </p:cNvPr>
          <p:cNvSpPr/>
          <p:nvPr/>
        </p:nvSpPr>
        <p:spPr>
          <a:xfrm>
            <a:off x="788225" y="1713409"/>
            <a:ext cx="7787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其他运算符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0E145BB-6BD3-4E6B-9B6C-82AD0526F8BE}"/>
              </a:ext>
            </a:extLst>
          </p:cNvPr>
          <p:cNvSpPr/>
          <p:nvPr/>
        </p:nvSpPr>
        <p:spPr>
          <a:xfrm>
            <a:off x="875424" y="2135454"/>
            <a:ext cx="7561198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en-US" altLang="zh-CN" sz="2400" dirty="0">
                <a:solidFill>
                  <a:srgbClr val="00B050"/>
                </a:solidFill>
              </a:rPr>
              <a:t>3</a:t>
            </a:r>
            <a:r>
              <a:rPr lang="zh-CN" altLang="en-US" sz="2400" dirty="0">
                <a:solidFill>
                  <a:srgbClr val="00B050"/>
                </a:solidFill>
              </a:rPr>
              <a:t>、</a:t>
            </a:r>
            <a:r>
              <a:rPr lang="en-US" altLang="zh-CN" sz="2400" dirty="0">
                <a:solidFill>
                  <a:srgbClr val="00B050"/>
                </a:solidFill>
              </a:rPr>
              <a:t>new</a:t>
            </a:r>
            <a:r>
              <a:rPr lang="zh-CN" altLang="en-US" sz="2400" dirty="0">
                <a:solidFill>
                  <a:srgbClr val="00B050"/>
                </a:solidFill>
                <a:latin typeface="+mn-ea"/>
              </a:rPr>
              <a:t>运算符</a:t>
            </a:r>
            <a:endParaRPr lang="en-US" altLang="zh-CN" sz="2400" dirty="0">
              <a:solidFill>
                <a:srgbClr val="00B050"/>
              </a:solidFill>
              <a:latin typeface="+mn-ea"/>
            </a:endParaRPr>
          </a:p>
          <a:p>
            <a:pPr indent="457200">
              <a:lnSpc>
                <a:spcPts val="3300"/>
              </a:lnSpc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在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JavaScript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中有很多内置对象，如字符串对象、日期对象和数值对象等，通过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new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运算符可以用来创建一个新的内置对象实例。如：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77B5A88-9D2E-4009-BC7B-CA7EC8665272}"/>
              </a:ext>
            </a:extLst>
          </p:cNvPr>
          <p:cNvSpPr txBox="1"/>
          <p:nvPr/>
        </p:nvSpPr>
        <p:spPr>
          <a:xfrm>
            <a:off x="1027821" y="4241915"/>
            <a:ext cx="7308255" cy="1328023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D713A"/>
                </a:solidFill>
              </a:rPr>
              <a:t>object1 = new object;                    // </a:t>
            </a:r>
            <a:r>
              <a:rPr lang="zh-CN" altLang="en-US" sz="2400" dirty="0">
                <a:solidFill>
                  <a:srgbClr val="2D713A"/>
                </a:solidFill>
              </a:rPr>
              <a:t>创建自定义对象</a:t>
            </a:r>
            <a:endParaRPr lang="en-US" altLang="zh-CN" sz="2400" dirty="0">
              <a:solidFill>
                <a:srgbClr val="2D713A"/>
              </a:solidFill>
            </a:endParaRPr>
          </a:p>
          <a:p>
            <a:r>
              <a:rPr lang="en-US" altLang="zh-CN" sz="2400" dirty="0">
                <a:solidFill>
                  <a:srgbClr val="2D713A"/>
                </a:solidFill>
              </a:rPr>
              <a:t>Array2 = new </a:t>
            </a:r>
            <a:r>
              <a:rPr lang="en-US" altLang="zh-CN" sz="2400" dirty="0" err="1">
                <a:solidFill>
                  <a:srgbClr val="2D713A"/>
                </a:solidFill>
              </a:rPr>
              <a:t>Arrat</a:t>
            </a:r>
            <a:r>
              <a:rPr lang="en-US" altLang="zh-CN" sz="2400" dirty="0">
                <a:solidFill>
                  <a:srgbClr val="2D713A"/>
                </a:solidFill>
              </a:rPr>
              <a:t>();                     // </a:t>
            </a:r>
            <a:r>
              <a:rPr lang="zh-CN" altLang="en-US" sz="2400" dirty="0">
                <a:solidFill>
                  <a:srgbClr val="2D713A"/>
                </a:solidFill>
              </a:rPr>
              <a:t>创建数组对象</a:t>
            </a:r>
            <a:endParaRPr lang="en-US" altLang="zh-CN" sz="2400" dirty="0">
              <a:solidFill>
                <a:srgbClr val="2D713A"/>
              </a:solidFill>
            </a:endParaRPr>
          </a:p>
          <a:p>
            <a:r>
              <a:rPr lang="en-US" altLang="zh-CN" sz="2400" dirty="0">
                <a:solidFill>
                  <a:srgbClr val="2D713A"/>
                </a:solidFill>
              </a:rPr>
              <a:t>Date3 = new Date(“2019/9/6”);      // </a:t>
            </a:r>
            <a:r>
              <a:rPr lang="zh-CN" altLang="en-US" sz="2400" dirty="0">
                <a:solidFill>
                  <a:srgbClr val="2D713A"/>
                </a:solidFill>
              </a:rPr>
              <a:t>创建日期对象</a:t>
            </a:r>
            <a:endParaRPr lang="en-US" altLang="zh-CN" sz="2400" dirty="0">
              <a:solidFill>
                <a:srgbClr val="2D71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574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8825"/>
            <a:ext cx="8001000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1.5 JavaScript </a:t>
            </a:r>
            <a:r>
              <a:rPr lang="zh-CN" altLang="en-US" dirty="0"/>
              <a:t>基本语句</a:t>
            </a:r>
            <a:endParaRPr lang="zh-CN" altLang="en-US" sz="3600" b="0" dirty="0"/>
          </a:p>
        </p:txBody>
      </p:sp>
      <p:sp>
        <p:nvSpPr>
          <p:cNvPr id="247811" name="Rectangle 3">
            <a:extLst>
              <a:ext uri="{FF2B5EF4-FFF2-40B4-BE49-F238E27FC236}">
                <a16:creationId xmlns:a16="http://schemas.microsoft.com/office/drawing/2014/main" id="{F5E1A31D-6FA6-4262-B3DD-73A47AB8C7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916113"/>
            <a:ext cx="8062912" cy="419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3200" b="0" dirty="0"/>
              <a:t>条件判断语句</a:t>
            </a:r>
            <a:endParaRPr lang="en-US" altLang="zh-CN" sz="3200" b="0" dirty="0"/>
          </a:p>
          <a:p>
            <a:pPr eaLnBrk="1" hangingPunct="1"/>
            <a:r>
              <a:rPr lang="zh-CN" altLang="en-US" sz="3200" b="0" dirty="0"/>
              <a:t>循环语句</a:t>
            </a:r>
            <a:endParaRPr lang="en-US" altLang="zh-CN" sz="3200" b="0" dirty="0"/>
          </a:p>
          <a:p>
            <a:pPr eaLnBrk="1" hangingPunct="1"/>
            <a:r>
              <a:rPr lang="zh-CN" altLang="en-US" sz="3200" b="0" dirty="0"/>
              <a:t>跳转语句</a:t>
            </a:r>
            <a:endParaRPr lang="en-US" altLang="zh-CN" sz="32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858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条件判断语句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47</a:t>
            </a:fld>
            <a:endParaRPr lang="en-US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D651235-C2C3-4001-A466-70EAAD1D36CE}"/>
              </a:ext>
            </a:extLst>
          </p:cNvPr>
          <p:cNvSpPr/>
          <p:nvPr/>
        </p:nvSpPr>
        <p:spPr bwMode="auto">
          <a:xfrm>
            <a:off x="1298372" y="2636399"/>
            <a:ext cx="2169268" cy="765242"/>
          </a:xfrm>
          <a:prstGeom prst="roundRect">
            <a:avLst/>
          </a:prstGeom>
          <a:solidFill>
            <a:schemeClr val="accent3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1</a:t>
            </a:r>
            <a:r>
              <a:rPr kumimoji="0" lang="zh-C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、</a:t>
            </a:r>
            <a:r>
              <a:rPr kumimoji="0" lang="en-US" altLang="zh-C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if</a:t>
            </a:r>
            <a:r>
              <a:rPr kumimoji="0" lang="zh-C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语句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308DDE2-63EB-4088-B0E1-6BCA7873FC8A}"/>
              </a:ext>
            </a:extLst>
          </p:cNvPr>
          <p:cNvSpPr/>
          <p:nvPr/>
        </p:nvSpPr>
        <p:spPr bwMode="auto">
          <a:xfrm>
            <a:off x="1128408" y="5385173"/>
            <a:ext cx="3073941" cy="765242"/>
          </a:xfrm>
          <a:prstGeom prst="roundRect">
            <a:avLst/>
          </a:prstGeom>
          <a:solidFill>
            <a:schemeClr val="accent3">
              <a:lumMod val="65000"/>
            </a:scheme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latin typeface="Verdana" pitchFamily="34" charset="0"/>
                <a:ea typeface="宋体" pitchFamily="2" charset="-122"/>
              </a:rPr>
              <a:t>2</a:t>
            </a:r>
            <a:r>
              <a:rPr lang="zh-CN" altLang="en-US" sz="3200" dirty="0">
                <a:latin typeface="Verdana" pitchFamily="34" charset="0"/>
                <a:ea typeface="宋体" pitchFamily="2" charset="-122"/>
              </a:rPr>
              <a:t>、</a:t>
            </a:r>
            <a:r>
              <a:rPr lang="en-US" altLang="zh-CN" sz="3200" dirty="0">
                <a:latin typeface="Verdana" pitchFamily="34" charset="0"/>
                <a:ea typeface="宋体" pitchFamily="2" charset="-122"/>
              </a:rPr>
              <a:t>s</a:t>
            </a:r>
            <a:r>
              <a:rPr kumimoji="0" lang="en-US" altLang="zh-C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witch</a:t>
            </a:r>
            <a:r>
              <a:rPr kumimoji="0" lang="zh-C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语句</a:t>
            </a: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7C04F2D1-F3B9-42D6-96FD-830E994F932D}"/>
              </a:ext>
            </a:extLst>
          </p:cNvPr>
          <p:cNvSpPr/>
          <p:nvPr/>
        </p:nvSpPr>
        <p:spPr bwMode="auto">
          <a:xfrm>
            <a:off x="3686783" y="1564024"/>
            <a:ext cx="1031132" cy="2998248"/>
          </a:xfrm>
          <a:prstGeom prst="leftBrac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694D876-EF4A-4060-8909-0283DC83A487}"/>
              </a:ext>
            </a:extLst>
          </p:cNvPr>
          <p:cNvSpPr/>
          <p:nvPr/>
        </p:nvSpPr>
        <p:spPr bwMode="auto">
          <a:xfrm>
            <a:off x="4937058" y="1507787"/>
            <a:ext cx="2169268" cy="450377"/>
          </a:xfrm>
          <a:prstGeom prst="roundRect">
            <a:avLst/>
          </a:prstGeom>
          <a:solidFill>
            <a:schemeClr val="accent3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简单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if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语句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C60BDDD9-C8BC-462F-AA47-FCB69514B559}"/>
              </a:ext>
            </a:extLst>
          </p:cNvPr>
          <p:cNvSpPr/>
          <p:nvPr/>
        </p:nvSpPr>
        <p:spPr bwMode="auto">
          <a:xfrm>
            <a:off x="4937058" y="2376251"/>
            <a:ext cx="2169268" cy="450377"/>
          </a:xfrm>
          <a:prstGeom prst="roundRect">
            <a:avLst/>
          </a:prstGeom>
          <a:solidFill>
            <a:schemeClr val="accent3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i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f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…else</a:t>
            </a:r>
            <a:r>
              <a:rPr lang="zh-CN" altLang="en-US" sz="2400" dirty="0">
                <a:latin typeface="+mn-ea"/>
              </a:rPr>
              <a:t>语句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5E96C75C-CC71-4E03-B70F-B8A02453C583}"/>
              </a:ext>
            </a:extLst>
          </p:cNvPr>
          <p:cNvSpPr/>
          <p:nvPr/>
        </p:nvSpPr>
        <p:spPr bwMode="auto">
          <a:xfrm>
            <a:off x="4937056" y="3329561"/>
            <a:ext cx="2339233" cy="450377"/>
          </a:xfrm>
          <a:prstGeom prst="roundRect">
            <a:avLst/>
          </a:prstGeom>
          <a:solidFill>
            <a:schemeClr val="accent3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i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f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…else if</a:t>
            </a:r>
            <a:r>
              <a:rPr lang="zh-CN" altLang="en-US" sz="2400" dirty="0">
                <a:latin typeface="+mn-ea"/>
              </a:rPr>
              <a:t>语句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7771E6F-B1FC-47CA-A1E2-102BEA7C10A4}"/>
              </a:ext>
            </a:extLst>
          </p:cNvPr>
          <p:cNvSpPr/>
          <p:nvPr/>
        </p:nvSpPr>
        <p:spPr bwMode="auto">
          <a:xfrm>
            <a:off x="4937056" y="4111895"/>
            <a:ext cx="2275427" cy="450377"/>
          </a:xfrm>
          <a:prstGeom prst="roundRect">
            <a:avLst/>
          </a:prstGeom>
          <a:solidFill>
            <a:schemeClr val="accent3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i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f</a:t>
            </a:r>
            <a:r>
              <a:rPr lang="zh-CN" altLang="en-US" sz="2400" dirty="0">
                <a:latin typeface="+mn-ea"/>
              </a:rPr>
              <a:t>语句的嵌套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0906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条件判断语句</a:t>
            </a:r>
            <a:r>
              <a:rPr lang="en-US" altLang="zh-CN" dirty="0"/>
              <a:t>—</a:t>
            </a:r>
            <a:r>
              <a:rPr lang="zh-CN" altLang="en-US" dirty="0"/>
              <a:t>简单</a:t>
            </a:r>
            <a:r>
              <a:rPr lang="en-US" altLang="zh-CN" dirty="0"/>
              <a:t>if</a:t>
            </a:r>
            <a:r>
              <a:rPr lang="zh-CN" altLang="en-US" dirty="0"/>
              <a:t>语句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48</a:t>
            </a:fld>
            <a:endParaRPr lang="en-US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B4EAEF-8858-44D6-BA3B-598EB2DED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0" t="5835" r="9602"/>
          <a:stretch/>
        </p:blipFill>
        <p:spPr>
          <a:xfrm>
            <a:off x="826851" y="1946026"/>
            <a:ext cx="3939702" cy="4216559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6ADB7EBD-3F10-4187-92D2-428A4E796C92}"/>
              </a:ext>
            </a:extLst>
          </p:cNvPr>
          <p:cNvSpPr/>
          <p:nvPr/>
        </p:nvSpPr>
        <p:spPr bwMode="auto">
          <a:xfrm>
            <a:off x="6208408" y="2143824"/>
            <a:ext cx="1662113" cy="481519"/>
          </a:xfrm>
          <a:prstGeom prst="roundRect">
            <a:avLst/>
          </a:prstGeom>
          <a:gradFill flip="none" rotWithShape="1">
            <a:gsLst>
              <a:gs pos="28000">
                <a:srgbClr val="D3B2FF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0"/>
            <a:tileRect/>
          </a:gradFill>
          <a:ln w="9525" cap="flat" cmpd="sng" algn="ctr">
            <a:solidFill>
              <a:srgbClr val="D3B2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语法格式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280C187-F3D0-44DF-90AC-483182469C5C}"/>
              </a:ext>
            </a:extLst>
          </p:cNvPr>
          <p:cNvSpPr/>
          <p:nvPr/>
        </p:nvSpPr>
        <p:spPr bwMode="auto">
          <a:xfrm>
            <a:off x="6010764" y="3825097"/>
            <a:ext cx="2057400" cy="1391514"/>
          </a:xfrm>
          <a:prstGeom prst="roundRect">
            <a:avLst/>
          </a:prstGeom>
          <a:gradFill flip="none" rotWithShape="1">
            <a:gsLst>
              <a:gs pos="0">
                <a:srgbClr val="F1CD73">
                  <a:tint val="66000"/>
                  <a:satMod val="160000"/>
                </a:srgbClr>
              </a:gs>
              <a:gs pos="50000">
                <a:srgbClr val="F1CD73">
                  <a:tint val="44500"/>
                  <a:satMod val="160000"/>
                </a:srgbClr>
              </a:gs>
              <a:gs pos="100000">
                <a:srgbClr val="F1CD73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rgbClr val="F1CD73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i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f(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表达式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)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{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   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语句</a:t>
            </a:r>
            <a:endParaRPr lang="en-US" altLang="zh-CN" sz="2400" dirty="0">
              <a:latin typeface="Verdana" pitchFamily="34" charset="0"/>
              <a:ea typeface="宋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}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2FD9D5A7-EDF0-479C-AE77-6445C0CC7EC3}"/>
              </a:ext>
            </a:extLst>
          </p:cNvPr>
          <p:cNvSpPr/>
          <p:nvPr/>
        </p:nvSpPr>
        <p:spPr bwMode="auto">
          <a:xfrm>
            <a:off x="6784738" y="2825452"/>
            <a:ext cx="509452" cy="603548"/>
          </a:xfrm>
          <a:prstGeom prst="downArrow">
            <a:avLst/>
          </a:prstGeom>
          <a:solidFill>
            <a:srgbClr val="D3B2FF"/>
          </a:solidFill>
          <a:ln w="952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solidFill>
                  <a:srgbClr val="D3B2FF"/>
                </a:solidFill>
              </a:ln>
              <a:solidFill>
                <a:srgbClr val="D3B2FF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6160DBB5-9C42-4D0F-BA6B-6DCD8521D32A}"/>
              </a:ext>
            </a:extLst>
          </p:cNvPr>
          <p:cNvSpPr/>
          <p:nvPr/>
        </p:nvSpPr>
        <p:spPr bwMode="auto">
          <a:xfrm>
            <a:off x="4735435" y="3021440"/>
            <a:ext cx="1955878" cy="499789"/>
          </a:xfrm>
          <a:prstGeom prst="wedgeRoundRectCallout">
            <a:avLst>
              <a:gd name="adj1" fmla="val 52633"/>
              <a:gd name="adj2" fmla="val 120448"/>
              <a:gd name="adj3" fmla="val 16667"/>
            </a:avLst>
          </a:prstGeom>
          <a:solidFill>
            <a:srgbClr val="77D9ED"/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条件表达式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0" name="对话气泡: 圆角矩形 19">
            <a:extLst>
              <a:ext uri="{FF2B5EF4-FFF2-40B4-BE49-F238E27FC236}">
                <a16:creationId xmlns:a16="http://schemas.microsoft.com/office/drawing/2014/main" id="{1E4340B4-1A9F-42FF-AA21-E4A3BBB5FF5B}"/>
              </a:ext>
            </a:extLst>
          </p:cNvPr>
          <p:cNvSpPr/>
          <p:nvPr/>
        </p:nvSpPr>
        <p:spPr bwMode="auto">
          <a:xfrm>
            <a:off x="5168900" y="5412579"/>
            <a:ext cx="2057400" cy="851921"/>
          </a:xfrm>
          <a:prstGeom prst="wedgeRoundRectCallout">
            <a:avLst>
              <a:gd name="adj1" fmla="val 39217"/>
              <a:gd name="adj2" fmla="val -100727"/>
              <a:gd name="adj3" fmla="val 16667"/>
            </a:avLst>
          </a:prstGeom>
          <a:solidFill>
            <a:srgbClr val="77D9ED"/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条件为真时执行的语句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788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9" grpId="0" animBg="1"/>
      <p:bldP spid="10" grpId="0" animBg="1"/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条件判断语句</a:t>
            </a:r>
            <a:r>
              <a:rPr lang="en-US" altLang="zh-CN" dirty="0"/>
              <a:t>—</a:t>
            </a:r>
            <a:r>
              <a:rPr lang="zh-CN" altLang="en-US" dirty="0"/>
              <a:t>简单</a:t>
            </a:r>
            <a:r>
              <a:rPr lang="en-US" altLang="zh-CN" dirty="0"/>
              <a:t>if</a:t>
            </a:r>
            <a:r>
              <a:rPr lang="zh-CN" altLang="en-US" dirty="0"/>
              <a:t>语句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49</a:t>
            </a:fld>
            <a:endParaRPr lang="en-US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8E4B5A-940D-4318-928D-15624EE55533}"/>
              </a:ext>
            </a:extLst>
          </p:cNvPr>
          <p:cNvSpPr txBox="1"/>
          <p:nvPr/>
        </p:nvSpPr>
        <p:spPr>
          <a:xfrm>
            <a:off x="1786667" y="158819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求三个数中的最大值。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4E3B93-E7CF-4B4C-B69B-7227A2C63E4E}"/>
              </a:ext>
            </a:extLst>
          </p:cNvPr>
          <p:cNvSpPr txBox="1"/>
          <p:nvPr/>
        </p:nvSpPr>
        <p:spPr>
          <a:xfrm>
            <a:off x="1251841" y="572108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显示结果：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04DDF53-3E12-441C-9B26-EDD96D01B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447" y="2129507"/>
            <a:ext cx="6209315" cy="34988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88DDCCC-0B39-49CA-9B62-CBCD0726C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116" y="5300278"/>
            <a:ext cx="4304762" cy="1238095"/>
          </a:xfrm>
          <a:prstGeom prst="rect">
            <a:avLst/>
          </a:prstGeom>
        </p:spPr>
      </p:pic>
      <p:sp>
        <p:nvSpPr>
          <p:cNvPr id="9" name="流程图: 可选过程 8">
            <a:extLst>
              <a:ext uri="{FF2B5EF4-FFF2-40B4-BE49-F238E27FC236}">
                <a16:creationId xmlns:a16="http://schemas.microsoft.com/office/drawing/2014/main" id="{2192E4E2-7E71-4645-A4A7-B0E8242BBD9B}"/>
              </a:ext>
            </a:extLst>
          </p:cNvPr>
          <p:cNvSpPr/>
          <p:nvPr/>
        </p:nvSpPr>
        <p:spPr bwMode="auto">
          <a:xfrm>
            <a:off x="806279" y="1616975"/>
            <a:ext cx="980388" cy="442812"/>
          </a:xfrm>
          <a:prstGeom prst="flowChartAlternateProcess">
            <a:avLst/>
          </a:prstGeom>
          <a:solidFill>
            <a:srgbClr val="77D9ED"/>
          </a:solidFill>
          <a:ln w="9525" cap="flat" cmpd="sng" algn="ctr">
            <a:solidFill>
              <a:srgbClr val="77D9ED"/>
            </a:solidFill>
            <a:prstDash val="solid"/>
            <a:round/>
            <a:headEnd type="none" w="sm" len="sm"/>
            <a:tailEnd type="none" w="sm" len="sm"/>
          </a:ln>
          <a:effectLst>
            <a:innerShdw blurRad="114300">
              <a:prstClr val="black"/>
            </a:inn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</a:p>
        </p:txBody>
      </p:sp>
    </p:spTree>
    <p:extLst>
      <p:ext uri="{BB962C8B-B14F-4D97-AF65-F5344CB8AC3E}">
        <p14:creationId xmlns:p14="http://schemas.microsoft.com/office/powerpoint/2010/main" val="248974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3"/>
            <a:ext cx="8001000" cy="933722"/>
          </a:xfrm>
        </p:spPr>
        <p:txBody>
          <a:bodyPr/>
          <a:lstStyle/>
          <a:p>
            <a:r>
              <a:rPr lang="zh-CN" altLang="en-US" dirty="0"/>
              <a:t>导学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BC1BC7-4E6A-4479-A5DF-7A10DFF59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675" y="1665177"/>
            <a:ext cx="8001000" cy="1310005"/>
          </a:xfrm>
        </p:spPr>
        <p:txBody>
          <a:bodyPr/>
          <a:lstStyle/>
          <a:p>
            <a:pPr marL="0" indent="457200">
              <a:lnSpc>
                <a:spcPts val="3300"/>
              </a:lnSpc>
              <a:buNone/>
            </a:pPr>
            <a:r>
              <a:rPr lang="zh-CN" altLang="en-US" sz="2400" b="0" dirty="0">
                <a:latin typeface="+mn-ea"/>
                <a:ea typeface="+mn-ea"/>
              </a:rPr>
              <a:t>前面我们已经系统学习了</a:t>
            </a:r>
            <a:r>
              <a:rPr lang="en-US" altLang="zh-CN" sz="2400" b="0" dirty="0">
                <a:ea typeface="+mn-ea"/>
              </a:rPr>
              <a:t>HTML</a:t>
            </a:r>
            <a:r>
              <a:rPr lang="zh-CN" altLang="en-US" sz="2400" b="0" dirty="0">
                <a:latin typeface="+mn-ea"/>
                <a:ea typeface="+mn-ea"/>
              </a:rPr>
              <a:t>和</a:t>
            </a:r>
            <a:r>
              <a:rPr lang="en-US" altLang="zh-CN" sz="2400" b="0" dirty="0">
                <a:ea typeface="+mn-ea"/>
              </a:rPr>
              <a:t>CSS</a:t>
            </a:r>
            <a:r>
              <a:rPr lang="zh-CN" altLang="en-US" sz="2400" b="0" dirty="0">
                <a:latin typeface="+mn-ea"/>
                <a:ea typeface="+mn-ea"/>
              </a:rPr>
              <a:t>，其中</a:t>
            </a:r>
            <a:r>
              <a:rPr lang="en-US" altLang="zh-CN" sz="2400" b="0" dirty="0">
                <a:solidFill>
                  <a:srgbClr val="FF0000"/>
                </a:solidFill>
                <a:ea typeface="+mn-ea"/>
              </a:rPr>
              <a:t>HTML</a:t>
            </a:r>
            <a:r>
              <a:rPr lang="zh-CN" altLang="en-US" sz="2400" b="0" dirty="0">
                <a:latin typeface="+mn-ea"/>
                <a:ea typeface="+mn-ea"/>
              </a:rPr>
              <a:t>是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基础</a:t>
            </a:r>
            <a:r>
              <a:rPr lang="zh-CN" altLang="en-US" sz="2400" b="0" dirty="0">
                <a:solidFill>
                  <a:srgbClr val="FF0000"/>
                </a:solidFill>
                <a:latin typeface="+mn-ea"/>
                <a:ea typeface="+mn-ea"/>
              </a:rPr>
              <a:t>架构</a:t>
            </a:r>
            <a:r>
              <a:rPr lang="zh-CN" altLang="en-US" sz="2400" b="0" dirty="0">
                <a:latin typeface="+mn-ea"/>
                <a:ea typeface="+mn-ea"/>
              </a:rPr>
              <a:t>，</a:t>
            </a:r>
            <a:r>
              <a:rPr lang="en-US" altLang="zh-CN" sz="2400" b="0" dirty="0">
                <a:solidFill>
                  <a:srgbClr val="FF0000"/>
                </a:solidFill>
                <a:ea typeface="+mn-ea"/>
              </a:rPr>
              <a:t>CSS</a:t>
            </a:r>
            <a:r>
              <a:rPr lang="zh-CN" altLang="en-US" sz="2400" b="0" dirty="0">
                <a:latin typeface="+mn-ea"/>
                <a:ea typeface="+mn-ea"/>
              </a:rPr>
              <a:t>用来</a:t>
            </a:r>
            <a:r>
              <a:rPr lang="zh-CN" altLang="en-US" sz="2400" b="0" dirty="0">
                <a:solidFill>
                  <a:srgbClr val="FF0000"/>
                </a:solidFill>
                <a:latin typeface="+mn-ea"/>
                <a:ea typeface="+mn-ea"/>
              </a:rPr>
              <a:t>美化</a:t>
            </a:r>
            <a:r>
              <a:rPr lang="zh-CN" altLang="en-US" sz="2400" b="0" dirty="0">
                <a:latin typeface="+mn-ea"/>
                <a:ea typeface="+mn-ea"/>
              </a:rPr>
              <a:t>页面，而</a:t>
            </a:r>
            <a:r>
              <a:rPr lang="en-US" altLang="zh-CN" sz="2400" b="0" dirty="0">
                <a:solidFill>
                  <a:srgbClr val="FF0000"/>
                </a:solidFill>
                <a:ea typeface="+mn-ea"/>
              </a:rPr>
              <a:t>JavaScript</a:t>
            </a:r>
            <a:r>
              <a:rPr lang="en-US" altLang="zh-CN" sz="2400" b="0" dirty="0">
                <a:latin typeface="+mn-ea"/>
                <a:ea typeface="+mn-ea"/>
              </a:rPr>
              <a:t> </a:t>
            </a:r>
            <a:r>
              <a:rPr lang="zh-CN" altLang="en-US" sz="2400" b="0" dirty="0">
                <a:latin typeface="+mn-ea"/>
                <a:ea typeface="+mn-ea"/>
              </a:rPr>
              <a:t>是实现网页</a:t>
            </a:r>
            <a:r>
              <a:rPr lang="zh-CN" altLang="en-US" sz="2400" b="0" dirty="0">
                <a:solidFill>
                  <a:srgbClr val="FF0000"/>
                </a:solidFill>
                <a:latin typeface="+mn-ea"/>
                <a:ea typeface="+mn-ea"/>
              </a:rPr>
              <a:t>动态效果</a:t>
            </a:r>
            <a:r>
              <a:rPr lang="zh-CN" altLang="en-US" sz="2400" b="0" dirty="0">
                <a:latin typeface="+mn-ea"/>
                <a:ea typeface="+mn-ea"/>
              </a:rPr>
              <a:t>的的基石</a:t>
            </a:r>
            <a:r>
              <a:rPr lang="en-US" altLang="zh-CN" sz="2400" b="0" dirty="0">
                <a:latin typeface="+mn-ea"/>
                <a:ea typeface="+mn-ea"/>
              </a:rPr>
              <a:t> </a:t>
            </a:r>
            <a:r>
              <a:rPr lang="zh-CN" altLang="en-US" sz="2400" b="0" dirty="0">
                <a:latin typeface="+mn-ea"/>
                <a:ea typeface="+mn-ea"/>
              </a:rPr>
              <a:t>在</a:t>
            </a:r>
            <a:r>
              <a:rPr lang="en-US" altLang="zh-CN" sz="2400" b="0" dirty="0">
                <a:ea typeface="+mn-ea"/>
              </a:rPr>
              <a:t>Web</a:t>
            </a:r>
            <a:r>
              <a:rPr lang="zh-CN" altLang="en-US" sz="2400" b="0" dirty="0">
                <a:latin typeface="+mn-ea"/>
                <a:ea typeface="+mn-ea"/>
              </a:rPr>
              <a:t>开发中扮演重要的角色。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9E9EF5-4B49-4815-ADC3-746BDD0FC377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7" name="图片 6" descr="图片包含 屏幕截图&#10;&#10;描述已自动生成">
            <a:extLst>
              <a:ext uri="{FF2B5EF4-FFF2-40B4-BE49-F238E27FC236}">
                <a16:creationId xmlns:a16="http://schemas.microsoft.com/office/drawing/2014/main" id="{8479359B-29E0-4AFF-B1B0-3AD7807576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" t="8246" r="3579" b="4631"/>
          <a:stretch/>
        </p:blipFill>
        <p:spPr>
          <a:xfrm>
            <a:off x="1528913" y="3073942"/>
            <a:ext cx="6086173" cy="343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851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条件判断语句</a:t>
            </a:r>
            <a:r>
              <a:rPr lang="en-US" altLang="zh-CN" dirty="0"/>
              <a:t>— if…else</a:t>
            </a:r>
            <a:r>
              <a:rPr lang="zh-CN" altLang="en-US" dirty="0"/>
              <a:t>语句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50</a:t>
            </a:fld>
            <a:endParaRPr lang="en-US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ADB7EBD-3F10-4187-92D2-428A4E796C92}"/>
              </a:ext>
            </a:extLst>
          </p:cNvPr>
          <p:cNvSpPr/>
          <p:nvPr/>
        </p:nvSpPr>
        <p:spPr bwMode="auto">
          <a:xfrm>
            <a:off x="6208408" y="1762824"/>
            <a:ext cx="1662113" cy="481519"/>
          </a:xfrm>
          <a:prstGeom prst="roundRect">
            <a:avLst/>
          </a:prstGeom>
          <a:gradFill flip="none" rotWithShape="1">
            <a:gsLst>
              <a:gs pos="28000">
                <a:srgbClr val="D3B2FF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0"/>
            <a:tileRect/>
          </a:gradFill>
          <a:ln w="9525" cap="flat" cmpd="sng" algn="ctr">
            <a:solidFill>
              <a:srgbClr val="D3B2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语法格式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280C187-F3D0-44DF-90AC-483182469C5C}"/>
              </a:ext>
            </a:extLst>
          </p:cNvPr>
          <p:cNvSpPr/>
          <p:nvPr/>
        </p:nvSpPr>
        <p:spPr bwMode="auto">
          <a:xfrm>
            <a:off x="5973136" y="3261348"/>
            <a:ext cx="2057400" cy="2196191"/>
          </a:xfrm>
          <a:prstGeom prst="roundRect">
            <a:avLst/>
          </a:prstGeom>
          <a:gradFill flip="none" rotWithShape="1">
            <a:gsLst>
              <a:gs pos="0">
                <a:srgbClr val="F1CD73">
                  <a:tint val="66000"/>
                  <a:satMod val="160000"/>
                </a:srgbClr>
              </a:gs>
              <a:gs pos="50000">
                <a:srgbClr val="F1CD73">
                  <a:tint val="44500"/>
                  <a:satMod val="160000"/>
                </a:srgbClr>
              </a:gs>
              <a:gs pos="100000">
                <a:srgbClr val="F1CD73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rgbClr val="F1CD73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i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f(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表达式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)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{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   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语句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1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}else{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       语句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2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}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2FD9D5A7-EDF0-479C-AE77-6445C0CC7EC3}"/>
              </a:ext>
            </a:extLst>
          </p:cNvPr>
          <p:cNvSpPr/>
          <p:nvPr/>
        </p:nvSpPr>
        <p:spPr bwMode="auto">
          <a:xfrm>
            <a:off x="6784738" y="2444452"/>
            <a:ext cx="509452" cy="603548"/>
          </a:xfrm>
          <a:prstGeom prst="downArrow">
            <a:avLst/>
          </a:prstGeom>
          <a:solidFill>
            <a:srgbClr val="D3B2FF"/>
          </a:solidFill>
          <a:ln w="952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solidFill>
                  <a:srgbClr val="D3B2FF"/>
                </a:solidFill>
              </a:ln>
              <a:solidFill>
                <a:srgbClr val="D3B2FF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356770-2E25-44CC-B491-E89BA52322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1" t="5119" r="2196"/>
          <a:stretch/>
        </p:blipFill>
        <p:spPr>
          <a:xfrm>
            <a:off x="296595" y="1671992"/>
            <a:ext cx="4583212" cy="3940711"/>
          </a:xfrm>
          <a:prstGeom prst="rect">
            <a:avLst/>
          </a:prstGeom>
        </p:spPr>
      </p:pic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D80172E3-911B-40E9-B5A2-780EC649B705}"/>
              </a:ext>
            </a:extLst>
          </p:cNvPr>
          <p:cNvSpPr/>
          <p:nvPr/>
        </p:nvSpPr>
        <p:spPr bwMode="auto">
          <a:xfrm>
            <a:off x="4279900" y="2584721"/>
            <a:ext cx="2057400" cy="851921"/>
          </a:xfrm>
          <a:prstGeom prst="wedgeRoundRectCallout">
            <a:avLst>
              <a:gd name="adj1" fmla="val 39834"/>
              <a:gd name="adj2" fmla="val 109468"/>
              <a:gd name="adj3" fmla="val 16667"/>
            </a:avLst>
          </a:prstGeom>
          <a:solidFill>
            <a:srgbClr val="77D9ED"/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条件为真时执行的语句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B9231BCA-3430-4BA6-8EAD-B947A6DE8D30}"/>
              </a:ext>
            </a:extLst>
          </p:cNvPr>
          <p:cNvSpPr/>
          <p:nvPr/>
        </p:nvSpPr>
        <p:spPr bwMode="auto">
          <a:xfrm>
            <a:off x="4279900" y="5192857"/>
            <a:ext cx="2057400" cy="851921"/>
          </a:xfrm>
          <a:prstGeom prst="wedgeRoundRectCallout">
            <a:avLst>
              <a:gd name="adj1" fmla="val 74402"/>
              <a:gd name="adj2" fmla="val -73894"/>
              <a:gd name="adj3" fmla="val 16667"/>
            </a:avLst>
          </a:prstGeom>
          <a:solidFill>
            <a:srgbClr val="77D9ED"/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条件为假时执行的语句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2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510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9" grpId="0" animBg="1"/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条件判断语句</a:t>
            </a:r>
            <a:r>
              <a:rPr lang="en-US" altLang="zh-CN" dirty="0"/>
              <a:t>— if…else</a:t>
            </a:r>
            <a:r>
              <a:rPr lang="zh-CN" altLang="en-US" dirty="0"/>
              <a:t>语句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51</a:t>
            </a:fld>
            <a:endParaRPr lang="en-US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8E4B5A-940D-4318-928D-15624EE55533}"/>
              </a:ext>
            </a:extLst>
          </p:cNvPr>
          <p:cNvSpPr txBox="1"/>
          <p:nvPr/>
        </p:nvSpPr>
        <p:spPr>
          <a:xfrm>
            <a:off x="1910275" y="160023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求三个数中的最大值。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4E3B93-E7CF-4B4C-B69B-7227A2C63E4E}"/>
              </a:ext>
            </a:extLst>
          </p:cNvPr>
          <p:cNvSpPr txBox="1"/>
          <p:nvPr/>
        </p:nvSpPr>
        <p:spPr>
          <a:xfrm>
            <a:off x="1251841" y="572108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显示结果：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3BDAF0-6F0E-47DE-8C3A-B9B434B26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911" y="2154353"/>
            <a:ext cx="6164541" cy="34477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96DD33B-F4CE-41A8-9F49-51E272650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690" y="5312607"/>
            <a:ext cx="4304762" cy="1238095"/>
          </a:xfrm>
          <a:prstGeom prst="rect">
            <a:avLst/>
          </a:prstGeom>
        </p:spPr>
      </p:pic>
      <p:sp>
        <p:nvSpPr>
          <p:cNvPr id="9" name="流程图: 可选过程 8">
            <a:extLst>
              <a:ext uri="{FF2B5EF4-FFF2-40B4-BE49-F238E27FC236}">
                <a16:creationId xmlns:a16="http://schemas.microsoft.com/office/drawing/2014/main" id="{27E719CE-8F20-4F97-83E5-AD3C4B250C21}"/>
              </a:ext>
            </a:extLst>
          </p:cNvPr>
          <p:cNvSpPr/>
          <p:nvPr/>
        </p:nvSpPr>
        <p:spPr bwMode="auto">
          <a:xfrm>
            <a:off x="806279" y="1616975"/>
            <a:ext cx="980388" cy="442812"/>
          </a:xfrm>
          <a:prstGeom prst="flowChartAlternateProcess">
            <a:avLst/>
          </a:prstGeom>
          <a:solidFill>
            <a:srgbClr val="77D9ED"/>
          </a:solidFill>
          <a:ln w="9525" cap="flat" cmpd="sng" algn="ctr">
            <a:solidFill>
              <a:srgbClr val="77D9ED"/>
            </a:solidFill>
            <a:prstDash val="solid"/>
            <a:round/>
            <a:headEnd type="none" w="sm" len="sm"/>
            <a:tailEnd type="none" w="sm" len="sm"/>
          </a:ln>
          <a:effectLst>
            <a:innerShdw blurRad="114300">
              <a:prstClr val="black"/>
            </a:inn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</a:p>
        </p:txBody>
      </p:sp>
    </p:spTree>
    <p:extLst>
      <p:ext uri="{BB962C8B-B14F-4D97-AF65-F5344CB8AC3E}">
        <p14:creationId xmlns:p14="http://schemas.microsoft.com/office/powerpoint/2010/main" val="312251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条件判断语句</a:t>
            </a:r>
            <a:r>
              <a:rPr lang="en-US" altLang="zh-CN" dirty="0"/>
              <a:t>— if…else if</a:t>
            </a:r>
            <a:r>
              <a:rPr lang="zh-CN" altLang="en-US" dirty="0"/>
              <a:t>语句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52</a:t>
            </a:fld>
            <a:endParaRPr lang="en-US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5FB43F-DB9F-4417-9C9D-953461F54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42" y="1651000"/>
            <a:ext cx="7508148" cy="481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816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条件判断语句</a:t>
            </a:r>
            <a:r>
              <a:rPr lang="en-US" altLang="zh-CN" dirty="0"/>
              <a:t>— if…else if</a:t>
            </a:r>
            <a:r>
              <a:rPr lang="zh-CN" altLang="en-US" dirty="0"/>
              <a:t>语句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53</a:t>
            </a:fld>
            <a:endParaRPr lang="en-US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ADB7EBD-3F10-4187-92D2-428A4E796C92}"/>
              </a:ext>
            </a:extLst>
          </p:cNvPr>
          <p:cNvSpPr/>
          <p:nvPr/>
        </p:nvSpPr>
        <p:spPr bwMode="auto">
          <a:xfrm>
            <a:off x="1277937" y="3459549"/>
            <a:ext cx="1662113" cy="481519"/>
          </a:xfrm>
          <a:prstGeom prst="roundRect">
            <a:avLst/>
          </a:prstGeom>
          <a:gradFill flip="none" rotWithShape="1">
            <a:gsLst>
              <a:gs pos="28000">
                <a:srgbClr val="D3B2FF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0"/>
            <a:tileRect/>
          </a:gradFill>
          <a:ln w="9525" cap="flat" cmpd="sng" algn="ctr">
            <a:solidFill>
              <a:srgbClr val="D3B2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语法格式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280C187-F3D0-44DF-90AC-483182469C5C}"/>
              </a:ext>
            </a:extLst>
          </p:cNvPr>
          <p:cNvSpPr/>
          <p:nvPr/>
        </p:nvSpPr>
        <p:spPr bwMode="auto">
          <a:xfrm>
            <a:off x="4478308" y="1595107"/>
            <a:ext cx="3611591" cy="4373938"/>
          </a:xfrm>
          <a:prstGeom prst="roundRect">
            <a:avLst/>
          </a:prstGeom>
          <a:gradFill flip="none" rotWithShape="1">
            <a:gsLst>
              <a:gs pos="0">
                <a:srgbClr val="F1CD73">
                  <a:tint val="66000"/>
                  <a:satMod val="160000"/>
                </a:srgbClr>
              </a:gs>
              <a:gs pos="50000">
                <a:srgbClr val="F1CD73">
                  <a:tint val="44500"/>
                  <a:satMod val="160000"/>
                </a:srgbClr>
              </a:gs>
              <a:gs pos="100000">
                <a:srgbClr val="F1CD73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rgbClr val="F1CD73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i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f(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表达式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1)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{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   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语句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1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}else if(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表达式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2){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          语句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2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}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…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e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lse</a:t>
            </a:r>
            <a:r>
              <a:rPr kumimoji="0" lang="en-US" altLang="zh-CN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 if(</a:t>
            </a:r>
            <a:r>
              <a:rPr kumimoji="0" lang="zh-CN" alt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表达式</a:t>
            </a:r>
            <a:r>
              <a:rPr kumimoji="0" lang="en-US" altLang="zh-CN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n){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aseline="0" dirty="0">
                <a:latin typeface="Verdana" pitchFamily="34" charset="0"/>
                <a:ea typeface="宋体" pitchFamily="2" charset="-122"/>
              </a:rPr>
              <a:t>          语句</a:t>
            </a:r>
            <a:r>
              <a:rPr lang="en-US" altLang="zh-CN" sz="2400" baseline="0" dirty="0">
                <a:latin typeface="Verdana" pitchFamily="34" charset="0"/>
                <a:ea typeface="宋体" pitchFamily="2" charset="-122"/>
              </a:rPr>
              <a:t>n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}else{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          语句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n+1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}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2FD9D5A7-EDF0-479C-AE77-6445C0CC7EC3}"/>
              </a:ext>
            </a:extLst>
          </p:cNvPr>
          <p:cNvSpPr/>
          <p:nvPr/>
        </p:nvSpPr>
        <p:spPr bwMode="auto">
          <a:xfrm rot="16200000">
            <a:off x="3454454" y="3242806"/>
            <a:ext cx="509452" cy="881839"/>
          </a:xfrm>
          <a:prstGeom prst="downArrow">
            <a:avLst/>
          </a:prstGeom>
          <a:solidFill>
            <a:srgbClr val="D3B2FF"/>
          </a:solidFill>
          <a:ln w="952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solidFill>
                  <a:srgbClr val="D3B2FF"/>
                </a:solidFill>
              </a:ln>
              <a:solidFill>
                <a:srgbClr val="D3B2FF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26771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dirty="0"/>
              <a:t>if…else</a:t>
            </a:r>
            <a:r>
              <a:rPr lang="zh-CN" altLang="en-US" dirty="0"/>
              <a:t>语句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54</a:t>
            </a:fld>
            <a:endParaRPr lang="en-US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8E4B5A-940D-4318-928D-15624EE55533}"/>
              </a:ext>
            </a:extLst>
          </p:cNvPr>
          <p:cNvSpPr txBox="1"/>
          <p:nvPr/>
        </p:nvSpPr>
        <p:spPr>
          <a:xfrm>
            <a:off x="1871508" y="1626285"/>
            <a:ext cx="710963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某校的学生成绩转化不同等级，划分标准如下：</a:t>
            </a:r>
            <a:endParaRPr lang="en-US" altLang="zh-CN" sz="2400" dirty="0">
              <a:latin typeface="+mn-ea"/>
            </a:endParaRPr>
          </a:p>
          <a:p>
            <a:pPr marL="457200" indent="457200">
              <a:buFont typeface="+mj-ea"/>
              <a:buAutoNum type="circleNumDbPlain"/>
            </a:pPr>
            <a:r>
              <a:rPr lang="zh-CN" altLang="en-US" sz="2400" dirty="0">
                <a:latin typeface="+mn-ea"/>
              </a:rPr>
              <a:t>“优秀”，大于等于</a:t>
            </a:r>
            <a:r>
              <a:rPr lang="en-US" altLang="zh-CN" sz="2400" dirty="0">
                <a:latin typeface="+mn-ea"/>
              </a:rPr>
              <a:t>90</a:t>
            </a:r>
            <a:r>
              <a:rPr lang="zh-CN" altLang="en-US" sz="2400" dirty="0">
                <a:latin typeface="+mn-ea"/>
              </a:rPr>
              <a:t>分；</a:t>
            </a:r>
            <a:endParaRPr lang="en-US" altLang="zh-CN" sz="2400" dirty="0">
              <a:latin typeface="+mn-ea"/>
            </a:endParaRPr>
          </a:p>
          <a:p>
            <a:pPr marL="457200" indent="457200">
              <a:buFont typeface="+mj-ea"/>
              <a:buAutoNum type="circleNumDbPlain"/>
            </a:pPr>
            <a:r>
              <a:rPr lang="zh-CN" altLang="en-US" sz="2400" dirty="0">
                <a:latin typeface="+mn-ea"/>
              </a:rPr>
              <a:t>“良好”，大于等于</a:t>
            </a:r>
            <a:r>
              <a:rPr lang="en-US" altLang="zh-CN" sz="2400" dirty="0">
                <a:latin typeface="+mn-ea"/>
              </a:rPr>
              <a:t>75</a:t>
            </a:r>
            <a:r>
              <a:rPr lang="zh-CN" altLang="en-US" sz="2400" dirty="0">
                <a:latin typeface="+mn-ea"/>
              </a:rPr>
              <a:t>分；</a:t>
            </a:r>
            <a:endParaRPr lang="en-US" altLang="zh-CN" sz="2400" dirty="0">
              <a:latin typeface="+mn-ea"/>
            </a:endParaRPr>
          </a:p>
          <a:p>
            <a:pPr marL="457200" indent="457200">
              <a:buFont typeface="+mj-ea"/>
              <a:buAutoNum type="circleNumDbPlain"/>
            </a:pPr>
            <a:r>
              <a:rPr lang="zh-CN" altLang="en-US" sz="2400" dirty="0">
                <a:latin typeface="+mn-ea"/>
              </a:rPr>
              <a:t>“及格”，大于等于</a:t>
            </a:r>
            <a:r>
              <a:rPr lang="en-US" altLang="zh-CN" sz="2400" dirty="0">
                <a:latin typeface="+mn-ea"/>
              </a:rPr>
              <a:t>60</a:t>
            </a:r>
            <a:r>
              <a:rPr lang="zh-CN" altLang="en-US" sz="2400" dirty="0">
                <a:latin typeface="+mn-ea"/>
              </a:rPr>
              <a:t>分；</a:t>
            </a:r>
            <a:endParaRPr lang="en-US" altLang="zh-CN" sz="2400" dirty="0">
              <a:latin typeface="+mn-ea"/>
            </a:endParaRPr>
          </a:p>
          <a:p>
            <a:pPr marL="457200" indent="457200">
              <a:buFont typeface="+mj-ea"/>
              <a:buAutoNum type="circleNumDbPlain"/>
            </a:pPr>
            <a:r>
              <a:rPr lang="zh-CN" altLang="en-US" sz="2400" dirty="0">
                <a:latin typeface="+mn-ea"/>
              </a:rPr>
              <a:t>“不及格”，小于</a:t>
            </a:r>
            <a:r>
              <a:rPr lang="en-US" altLang="zh-CN" sz="2400" dirty="0">
                <a:latin typeface="+mn-ea"/>
              </a:rPr>
              <a:t>60</a:t>
            </a:r>
            <a:r>
              <a:rPr lang="zh-CN" altLang="en-US" sz="2400" dirty="0">
                <a:latin typeface="+mn-ea"/>
              </a:rPr>
              <a:t>分。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假设小明的成绩是</a:t>
            </a:r>
            <a:r>
              <a:rPr lang="en-US" altLang="zh-CN" sz="2400" dirty="0">
                <a:latin typeface="+mn-ea"/>
              </a:rPr>
              <a:t>85</a:t>
            </a:r>
            <a:r>
              <a:rPr lang="zh-CN" altLang="en-US" sz="2400" dirty="0">
                <a:latin typeface="+mn-ea"/>
              </a:rPr>
              <a:t>分，输出改成绩对应的等级。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4E3B93-E7CF-4B4C-B69B-7227A2C63E4E}"/>
              </a:ext>
            </a:extLst>
          </p:cNvPr>
          <p:cNvSpPr txBox="1"/>
          <p:nvPr/>
        </p:nvSpPr>
        <p:spPr>
          <a:xfrm>
            <a:off x="1004372" y="446139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显示效果如下：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78ABD4-E577-438C-98E0-F7B0A7020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506" y="4660900"/>
            <a:ext cx="5350044" cy="15320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8639F8DC-3B9A-4D43-9982-0322F1ED2B0B}"/>
              </a:ext>
            </a:extLst>
          </p:cNvPr>
          <p:cNvSpPr/>
          <p:nvPr/>
        </p:nvSpPr>
        <p:spPr bwMode="auto">
          <a:xfrm>
            <a:off x="806279" y="1616975"/>
            <a:ext cx="980388" cy="442812"/>
          </a:xfrm>
          <a:prstGeom prst="flowChartAlternateProcess">
            <a:avLst/>
          </a:prstGeom>
          <a:solidFill>
            <a:srgbClr val="77D9ED"/>
          </a:solidFill>
          <a:ln w="9525" cap="flat" cmpd="sng" algn="ctr">
            <a:solidFill>
              <a:srgbClr val="77D9ED"/>
            </a:solidFill>
            <a:prstDash val="solid"/>
            <a:round/>
            <a:headEnd type="none" w="sm" len="sm"/>
            <a:tailEnd type="none" w="sm" len="sm"/>
          </a:ln>
          <a:effectLst>
            <a:innerShdw blurRad="114300">
              <a:prstClr val="black"/>
            </a:inn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</a:p>
        </p:txBody>
      </p:sp>
    </p:spTree>
    <p:extLst>
      <p:ext uri="{BB962C8B-B14F-4D97-AF65-F5344CB8AC3E}">
        <p14:creationId xmlns:p14="http://schemas.microsoft.com/office/powerpoint/2010/main" val="75733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条件判断语句</a:t>
            </a:r>
            <a:r>
              <a:rPr lang="en-US" altLang="zh-CN" dirty="0"/>
              <a:t>— if…else</a:t>
            </a:r>
            <a:r>
              <a:rPr lang="zh-CN" altLang="en-US" dirty="0"/>
              <a:t>语句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55</a:t>
            </a:fld>
            <a:endParaRPr lang="en-US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8E4B5A-940D-4318-928D-15624EE55533}"/>
              </a:ext>
            </a:extLst>
          </p:cNvPr>
          <p:cNvSpPr txBox="1"/>
          <p:nvPr/>
        </p:nvSpPr>
        <p:spPr>
          <a:xfrm>
            <a:off x="1240972" y="156659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具体代码如下所示：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A7A3BC-73E8-4600-8A4D-AEC793B36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293" y="2221087"/>
            <a:ext cx="6341638" cy="416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5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条件判断语句</a:t>
            </a:r>
            <a:r>
              <a:rPr lang="en-US" altLang="zh-CN" dirty="0"/>
              <a:t>— if</a:t>
            </a:r>
            <a:r>
              <a:rPr lang="zh-CN" altLang="en-US" dirty="0"/>
              <a:t>语句的嵌套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56</a:t>
            </a:fld>
            <a:endParaRPr lang="en-US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ADB7EBD-3F10-4187-92D2-428A4E796C92}"/>
              </a:ext>
            </a:extLst>
          </p:cNvPr>
          <p:cNvSpPr/>
          <p:nvPr/>
        </p:nvSpPr>
        <p:spPr bwMode="auto">
          <a:xfrm>
            <a:off x="574675" y="3634493"/>
            <a:ext cx="1457325" cy="481519"/>
          </a:xfrm>
          <a:prstGeom prst="roundRect">
            <a:avLst/>
          </a:prstGeom>
          <a:gradFill flip="none" rotWithShape="1">
            <a:gsLst>
              <a:gs pos="28000">
                <a:srgbClr val="D3B2FF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0"/>
            <a:tileRect/>
          </a:gradFill>
          <a:ln w="9525" cap="flat" cmpd="sng" algn="ctr">
            <a:solidFill>
              <a:srgbClr val="D3B2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语法格式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280C187-F3D0-44DF-90AC-483182469C5C}"/>
              </a:ext>
            </a:extLst>
          </p:cNvPr>
          <p:cNvSpPr/>
          <p:nvPr/>
        </p:nvSpPr>
        <p:spPr bwMode="auto">
          <a:xfrm>
            <a:off x="2911070" y="2486036"/>
            <a:ext cx="2915972" cy="2975450"/>
          </a:xfrm>
          <a:prstGeom prst="roundRect">
            <a:avLst/>
          </a:prstGeom>
          <a:gradFill flip="none" rotWithShape="1">
            <a:gsLst>
              <a:gs pos="0">
                <a:srgbClr val="F1CD73">
                  <a:tint val="66000"/>
                  <a:satMod val="160000"/>
                </a:srgbClr>
              </a:gs>
              <a:gs pos="50000">
                <a:srgbClr val="F1CD73">
                  <a:tint val="44500"/>
                  <a:satMod val="160000"/>
                </a:srgbClr>
              </a:gs>
              <a:gs pos="100000">
                <a:srgbClr val="F1CD73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rgbClr val="F1CD73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ea typeface="宋体" pitchFamily="2" charset="-122"/>
              </a:rPr>
              <a:t>i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宋体" pitchFamily="2" charset="-122"/>
              </a:rPr>
              <a:t>f(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表达式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宋体" pitchFamily="2" charset="-122"/>
              </a:rPr>
              <a:t>1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ea typeface="宋体" pitchFamily="2" charset="-122"/>
              </a:rPr>
              <a:t>)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   if(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表达式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2){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      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语句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1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   } else 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	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语句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2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   }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}</a:t>
            </a:r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2FD9D5A7-EDF0-479C-AE77-6445C0CC7EC3}"/>
              </a:ext>
            </a:extLst>
          </p:cNvPr>
          <p:cNvSpPr/>
          <p:nvPr/>
        </p:nvSpPr>
        <p:spPr bwMode="auto">
          <a:xfrm rot="16200000">
            <a:off x="2239442" y="3421989"/>
            <a:ext cx="509452" cy="574272"/>
          </a:xfrm>
          <a:prstGeom prst="downArrow">
            <a:avLst/>
          </a:prstGeom>
          <a:solidFill>
            <a:srgbClr val="D3B2FF"/>
          </a:solidFill>
          <a:ln w="952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solidFill>
                  <a:srgbClr val="D3B2FF"/>
                </a:solidFill>
              </a:ln>
              <a:solidFill>
                <a:srgbClr val="D3B2FF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F6EE01A-7C36-49E5-AD91-B6563763D6AA}"/>
              </a:ext>
            </a:extLst>
          </p:cNvPr>
          <p:cNvSpPr/>
          <p:nvPr/>
        </p:nvSpPr>
        <p:spPr bwMode="auto">
          <a:xfrm>
            <a:off x="5997620" y="1451335"/>
            <a:ext cx="2915973" cy="5248024"/>
          </a:xfrm>
          <a:prstGeom prst="roundRect">
            <a:avLst/>
          </a:prstGeom>
          <a:gradFill flip="none" rotWithShape="1">
            <a:gsLst>
              <a:gs pos="0">
                <a:srgbClr val="F1CD73">
                  <a:tint val="66000"/>
                  <a:satMod val="160000"/>
                </a:srgbClr>
              </a:gs>
              <a:gs pos="50000">
                <a:srgbClr val="F1CD73">
                  <a:tint val="44500"/>
                  <a:satMod val="160000"/>
                </a:srgbClr>
              </a:gs>
              <a:gs pos="100000">
                <a:srgbClr val="F1CD73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rgbClr val="F1CD73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/>
              <a:t>i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f(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表达式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)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if(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表达式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2){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语句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} else 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   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语句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}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} else 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if(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表达式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3){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语句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} else 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语句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}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}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0832E61-27DC-483C-98DE-CDDD49C2CB3F}"/>
              </a:ext>
            </a:extLst>
          </p:cNvPr>
          <p:cNvSpPr txBox="1"/>
          <p:nvPr/>
        </p:nvSpPr>
        <p:spPr>
          <a:xfrm>
            <a:off x="6776985" y="6237694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Case 2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8BF68EC-27E2-4EE0-B8D1-E0747C106665}"/>
              </a:ext>
            </a:extLst>
          </p:cNvPr>
          <p:cNvSpPr txBox="1"/>
          <p:nvPr/>
        </p:nvSpPr>
        <p:spPr>
          <a:xfrm>
            <a:off x="3788608" y="5074616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Case 1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1127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条件判断语句</a:t>
            </a:r>
            <a:r>
              <a:rPr lang="en-US" altLang="zh-CN" dirty="0"/>
              <a:t>— if…else</a:t>
            </a:r>
            <a:r>
              <a:rPr lang="zh-CN" altLang="en-US" dirty="0"/>
              <a:t>语句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57</a:t>
            </a:fld>
            <a:endParaRPr lang="en-US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8E4B5A-940D-4318-928D-15624EE55533}"/>
              </a:ext>
            </a:extLst>
          </p:cNvPr>
          <p:cNvSpPr txBox="1"/>
          <p:nvPr/>
        </p:nvSpPr>
        <p:spPr>
          <a:xfrm>
            <a:off x="1296473" y="1901337"/>
            <a:ext cx="6920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400" dirty="0">
                <a:latin typeface="+mn-ea"/>
              </a:rPr>
              <a:t>假设某工种的男职工</a:t>
            </a:r>
            <a:r>
              <a:rPr lang="en-US" altLang="zh-CN" sz="2400" dirty="0"/>
              <a:t>60</a:t>
            </a:r>
            <a:r>
              <a:rPr lang="zh-CN" altLang="en-US" sz="2400" dirty="0">
                <a:latin typeface="+mn-ea"/>
              </a:rPr>
              <a:t>岁退休，女职工</a:t>
            </a:r>
            <a:r>
              <a:rPr lang="en-US" altLang="zh-CN" sz="2400" dirty="0"/>
              <a:t>55</a:t>
            </a:r>
            <a:r>
              <a:rPr lang="zh-CN" altLang="en-US" sz="2400" dirty="0">
                <a:latin typeface="+mn-ea"/>
              </a:rPr>
              <a:t>岁退休，应用</a:t>
            </a:r>
            <a:r>
              <a:rPr lang="en-US" altLang="zh-CN" sz="2400" dirty="0"/>
              <a:t>if</a:t>
            </a:r>
            <a:r>
              <a:rPr lang="zh-CN" altLang="en-US" sz="2400" dirty="0">
                <a:latin typeface="+mn-ea"/>
              </a:rPr>
              <a:t>语句的嵌套来判断一个</a:t>
            </a:r>
            <a:r>
              <a:rPr lang="en-US" altLang="zh-CN" sz="2400" dirty="0"/>
              <a:t>58</a:t>
            </a:r>
            <a:r>
              <a:rPr lang="zh-CN" altLang="en-US" sz="2400" dirty="0">
                <a:latin typeface="+mn-ea"/>
              </a:rPr>
              <a:t>岁的女职工是否已经退休。</a:t>
            </a:r>
            <a:endParaRPr lang="en-US" altLang="zh-CN" sz="2400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4E3B93-E7CF-4B4C-B69B-7227A2C63E4E}"/>
              </a:ext>
            </a:extLst>
          </p:cNvPr>
          <p:cNvSpPr txBox="1"/>
          <p:nvPr/>
        </p:nvSpPr>
        <p:spPr>
          <a:xfrm>
            <a:off x="1093272" y="376285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显示效果如下：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30AD98-4C5C-4633-BCBF-E21AA031C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523" y="4375389"/>
            <a:ext cx="5664956" cy="16458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54D0F29B-4DAC-4970-8593-A93C7EAD9048}"/>
              </a:ext>
            </a:extLst>
          </p:cNvPr>
          <p:cNvSpPr/>
          <p:nvPr/>
        </p:nvSpPr>
        <p:spPr bwMode="auto">
          <a:xfrm>
            <a:off x="806279" y="1616975"/>
            <a:ext cx="980388" cy="442812"/>
          </a:xfrm>
          <a:prstGeom prst="flowChartAlternateProcess">
            <a:avLst/>
          </a:prstGeom>
          <a:solidFill>
            <a:srgbClr val="77D9ED"/>
          </a:solidFill>
          <a:ln w="9525" cap="flat" cmpd="sng" algn="ctr">
            <a:solidFill>
              <a:srgbClr val="77D9ED"/>
            </a:solidFill>
            <a:prstDash val="solid"/>
            <a:round/>
            <a:headEnd type="none" w="sm" len="sm"/>
            <a:tailEnd type="none" w="sm" len="sm"/>
          </a:ln>
          <a:effectLst>
            <a:innerShdw blurRad="114300">
              <a:prstClr val="black"/>
            </a:inn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</a:p>
        </p:txBody>
      </p:sp>
    </p:spTree>
    <p:extLst>
      <p:ext uri="{BB962C8B-B14F-4D97-AF65-F5344CB8AC3E}">
        <p14:creationId xmlns:p14="http://schemas.microsoft.com/office/powerpoint/2010/main" val="40746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条件判断语句</a:t>
            </a:r>
            <a:r>
              <a:rPr lang="en-US" altLang="zh-CN" dirty="0"/>
              <a:t>— if…else</a:t>
            </a:r>
            <a:r>
              <a:rPr lang="zh-CN" altLang="en-US" dirty="0"/>
              <a:t>语句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58</a:t>
            </a:fld>
            <a:endParaRPr lang="en-US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8E4B5A-940D-4318-928D-15624EE55533}"/>
              </a:ext>
            </a:extLst>
          </p:cNvPr>
          <p:cNvSpPr txBox="1"/>
          <p:nvPr/>
        </p:nvSpPr>
        <p:spPr>
          <a:xfrm>
            <a:off x="1240972" y="156659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具体代码如下所示：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8A22B3-9E1B-4737-B5D8-355BD155F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872" y="2028257"/>
            <a:ext cx="6084259" cy="445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171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条件判断语句</a:t>
            </a:r>
            <a:r>
              <a:rPr lang="en-US" altLang="zh-CN" dirty="0"/>
              <a:t>— switch</a:t>
            </a:r>
            <a:r>
              <a:rPr lang="zh-CN" altLang="en-US" dirty="0"/>
              <a:t>语句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59</a:t>
            </a:fld>
            <a:endParaRPr lang="en-US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DBEDF4-E848-481D-94A3-4E48F65C6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" t="9497" r="1960"/>
          <a:stretch/>
        </p:blipFill>
        <p:spPr>
          <a:xfrm>
            <a:off x="149982" y="2295786"/>
            <a:ext cx="8850385" cy="388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40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导学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BC1BC7-4E6A-4479-A5DF-7A10DFF59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675" y="1656871"/>
            <a:ext cx="8001000" cy="2160704"/>
          </a:xfrm>
        </p:spPr>
        <p:txBody>
          <a:bodyPr/>
          <a:lstStyle/>
          <a:p>
            <a:pPr marL="0" indent="457200">
              <a:lnSpc>
                <a:spcPts val="3300"/>
              </a:lnSpc>
              <a:buNone/>
            </a:pPr>
            <a:r>
              <a:rPr lang="en-US" altLang="zh-CN" sz="2400" b="0" dirty="0">
                <a:ea typeface="+mn-ea"/>
              </a:rPr>
              <a:t>JavaScript</a:t>
            </a:r>
            <a:r>
              <a:rPr lang="zh-CN" altLang="en-US" sz="2400" b="0" dirty="0">
                <a:latin typeface="+mn-ea"/>
                <a:ea typeface="+mn-ea"/>
              </a:rPr>
              <a:t>是</a:t>
            </a:r>
            <a:r>
              <a:rPr lang="en-US" altLang="zh-CN" sz="2400" b="0" dirty="0">
                <a:ea typeface="+mn-ea"/>
              </a:rPr>
              <a:t>Web</a:t>
            </a:r>
            <a:r>
              <a:rPr lang="zh-CN" altLang="en-US" sz="2400" b="0" dirty="0">
                <a:latin typeface="+mn-ea"/>
                <a:ea typeface="+mn-ea"/>
              </a:rPr>
              <a:t>页面中的一种脚本编程语言，也是一种通用的、跨平台的、基于对象和事件驱动并具有安全性的</a:t>
            </a:r>
            <a:r>
              <a:rPr lang="zh-CN" altLang="en-US" sz="2400" b="0" dirty="0">
                <a:solidFill>
                  <a:srgbClr val="FF0000"/>
                </a:solidFill>
                <a:latin typeface="+mn-ea"/>
                <a:ea typeface="+mn-ea"/>
              </a:rPr>
              <a:t>脚本语言</a:t>
            </a:r>
            <a:r>
              <a:rPr lang="zh-CN" altLang="en-US" sz="2400" b="0" dirty="0">
                <a:latin typeface="+mn-ea"/>
                <a:ea typeface="+mn-ea"/>
              </a:rPr>
              <a:t>。它不需要进行编译，而是直接嵌入在</a:t>
            </a:r>
            <a:r>
              <a:rPr lang="en-US" altLang="zh-CN" sz="2400" b="0" dirty="0">
                <a:ea typeface="+mn-ea"/>
              </a:rPr>
              <a:t>HTML</a:t>
            </a:r>
            <a:r>
              <a:rPr lang="zh-CN" altLang="en-US" sz="2400" b="0" dirty="0">
                <a:latin typeface="+mn-ea"/>
                <a:ea typeface="+mn-ea"/>
              </a:rPr>
              <a:t>页面中，把静态页面转换成支持用户交互并响应相应事件的动态页面。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9E9EF5-4B49-4815-ADC3-746BDD0FC377}" type="slidenum">
              <a:rPr lang="en-US" altLang="en-US" smtClean="0"/>
              <a:pPr/>
              <a:t>6</a:t>
            </a:fld>
            <a:endParaRPr lang="en-US" altLang="en-US"/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345BBC97-E3E8-447B-9014-3D0D80821B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1732953"/>
              </p:ext>
            </p:extLst>
          </p:nvPr>
        </p:nvGraphicFramePr>
        <p:xfrm>
          <a:off x="1721204" y="4394392"/>
          <a:ext cx="4795804" cy="444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DC9EF4D3-A289-43FA-9743-7F3FBBA869C1}"/>
              </a:ext>
            </a:extLst>
          </p:cNvPr>
          <p:cNvSpPr/>
          <p:nvPr/>
        </p:nvSpPr>
        <p:spPr bwMode="auto">
          <a:xfrm>
            <a:off x="854851" y="3826117"/>
            <a:ext cx="1732706" cy="444770"/>
          </a:xfrm>
          <a:prstGeom prst="rect">
            <a:avLst/>
          </a:prstGeom>
          <a:solidFill>
            <a:srgbClr val="F1CD7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编译型语言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EE11F12-023C-4D9E-9C84-D74B65755CB5}"/>
              </a:ext>
            </a:extLst>
          </p:cNvPr>
          <p:cNvSpPr/>
          <p:nvPr/>
        </p:nvSpPr>
        <p:spPr bwMode="auto">
          <a:xfrm>
            <a:off x="854851" y="5012769"/>
            <a:ext cx="1732706" cy="444769"/>
          </a:xfrm>
          <a:prstGeom prst="rect">
            <a:avLst/>
          </a:prstGeom>
          <a:solidFill>
            <a:srgbClr val="F1CD7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>
                <a:latin typeface="+mn-ea"/>
              </a:rPr>
              <a:t>解释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型语言</a:t>
            </a:r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9ED69D06-EF7D-4366-8CBD-FCE5AAA8D0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7762817"/>
              </p:ext>
            </p:extLst>
          </p:nvPr>
        </p:nvGraphicFramePr>
        <p:xfrm>
          <a:off x="1896302" y="5564661"/>
          <a:ext cx="3550663" cy="877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1256FB85-2F0A-4B21-B6FB-3D7D225029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54752" y="4203758"/>
            <a:ext cx="913427" cy="84789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859CDE4C-4B33-4C85-ADAF-151633390452}"/>
              </a:ext>
            </a:extLst>
          </p:cNvPr>
          <p:cNvGrpSpPr/>
          <p:nvPr/>
        </p:nvGrpSpPr>
        <p:grpSpPr>
          <a:xfrm>
            <a:off x="6600105" y="4434551"/>
            <a:ext cx="271549" cy="312134"/>
            <a:chOff x="3146377" y="66317"/>
            <a:chExt cx="271549" cy="312134"/>
          </a:xfrm>
          <a:solidFill>
            <a:srgbClr val="92D050"/>
          </a:solidFill>
        </p:grpSpPr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BFD31F53-E06E-4471-A257-CF8A978B4F1C}"/>
                </a:ext>
              </a:extLst>
            </p:cNvPr>
            <p:cNvSpPr/>
            <p:nvPr/>
          </p:nvSpPr>
          <p:spPr>
            <a:xfrm>
              <a:off x="3146377" y="66317"/>
              <a:ext cx="271549" cy="312134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箭头: 右 4">
              <a:extLst>
                <a:ext uri="{FF2B5EF4-FFF2-40B4-BE49-F238E27FC236}">
                  <a16:creationId xmlns:a16="http://schemas.microsoft.com/office/drawing/2014/main" id="{1FE9EE9D-897D-45D0-84C1-850E8ACEAA81}"/>
                </a:ext>
              </a:extLst>
            </p:cNvPr>
            <p:cNvSpPr txBox="1"/>
            <p:nvPr/>
          </p:nvSpPr>
          <p:spPr>
            <a:xfrm>
              <a:off x="3146377" y="128744"/>
              <a:ext cx="190084" cy="18728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400" kern="1200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54BA220D-8392-4DB0-AD70-73431D8360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74597" y="5546812"/>
            <a:ext cx="1068230" cy="991586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1778BAA1-F68B-4E59-8959-CBAF26B7411C}"/>
              </a:ext>
            </a:extLst>
          </p:cNvPr>
          <p:cNvGrpSpPr/>
          <p:nvPr/>
        </p:nvGrpSpPr>
        <p:grpSpPr>
          <a:xfrm>
            <a:off x="5615729" y="5807622"/>
            <a:ext cx="386238" cy="444770"/>
            <a:chOff x="3146377" y="66317"/>
            <a:chExt cx="271549" cy="312134"/>
          </a:xfrm>
          <a:solidFill>
            <a:srgbClr val="92D050"/>
          </a:solidFill>
        </p:grpSpPr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9D9C7504-9234-4CFD-B953-B3CEE6C45766}"/>
                </a:ext>
              </a:extLst>
            </p:cNvPr>
            <p:cNvSpPr/>
            <p:nvPr/>
          </p:nvSpPr>
          <p:spPr>
            <a:xfrm>
              <a:off x="3146377" y="66317"/>
              <a:ext cx="271549" cy="312134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箭头: 右 4">
              <a:extLst>
                <a:ext uri="{FF2B5EF4-FFF2-40B4-BE49-F238E27FC236}">
                  <a16:creationId xmlns:a16="http://schemas.microsoft.com/office/drawing/2014/main" id="{BBEDD0FD-5EF2-4272-A97D-CA2630C5FFA6}"/>
                </a:ext>
              </a:extLst>
            </p:cNvPr>
            <p:cNvSpPr txBox="1"/>
            <p:nvPr/>
          </p:nvSpPr>
          <p:spPr>
            <a:xfrm>
              <a:off x="3146377" y="128744"/>
              <a:ext cx="190084" cy="18728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9147851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条件判断语句</a:t>
            </a:r>
            <a:r>
              <a:rPr lang="en-US" altLang="zh-CN" dirty="0"/>
              <a:t>— switch</a:t>
            </a:r>
            <a:r>
              <a:rPr lang="zh-CN" altLang="en-US" dirty="0"/>
              <a:t>语句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60</a:t>
            </a:fld>
            <a:endParaRPr lang="en-US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ADB7EBD-3F10-4187-92D2-428A4E796C92}"/>
              </a:ext>
            </a:extLst>
          </p:cNvPr>
          <p:cNvSpPr/>
          <p:nvPr/>
        </p:nvSpPr>
        <p:spPr bwMode="auto">
          <a:xfrm>
            <a:off x="948006" y="3456930"/>
            <a:ext cx="1457325" cy="481519"/>
          </a:xfrm>
          <a:prstGeom prst="roundRect">
            <a:avLst/>
          </a:prstGeom>
          <a:gradFill flip="none" rotWithShape="1">
            <a:gsLst>
              <a:gs pos="28000">
                <a:srgbClr val="D3B2FF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0"/>
            <a:tileRect/>
          </a:gradFill>
          <a:ln w="9525" cap="flat" cmpd="sng" algn="ctr">
            <a:solidFill>
              <a:srgbClr val="D3B2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语法格式</a:t>
            </a:r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2FD9D5A7-EDF0-479C-AE77-6445C0CC7EC3}"/>
              </a:ext>
            </a:extLst>
          </p:cNvPr>
          <p:cNvSpPr/>
          <p:nvPr/>
        </p:nvSpPr>
        <p:spPr bwMode="auto">
          <a:xfrm rot="16200000">
            <a:off x="3045567" y="3232310"/>
            <a:ext cx="509452" cy="902826"/>
          </a:xfrm>
          <a:prstGeom prst="downArrow">
            <a:avLst/>
          </a:prstGeom>
          <a:solidFill>
            <a:srgbClr val="D3B2FF"/>
          </a:solidFill>
          <a:ln w="952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solidFill>
                  <a:srgbClr val="D3B2FF"/>
                </a:solidFill>
              </a:ln>
              <a:solidFill>
                <a:srgbClr val="D3B2FF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F6EE01A-7C36-49E5-AD91-B6563763D6AA}"/>
              </a:ext>
            </a:extLst>
          </p:cNvPr>
          <p:cNvSpPr/>
          <p:nvPr/>
        </p:nvSpPr>
        <p:spPr bwMode="auto">
          <a:xfrm>
            <a:off x="4195255" y="717802"/>
            <a:ext cx="3524758" cy="5740257"/>
          </a:xfrm>
          <a:prstGeom prst="roundRect">
            <a:avLst/>
          </a:prstGeom>
          <a:gradFill flip="none" rotWithShape="1">
            <a:gsLst>
              <a:gs pos="0">
                <a:srgbClr val="F1CD73">
                  <a:tint val="66000"/>
                  <a:satMod val="160000"/>
                </a:srgbClr>
              </a:gs>
              <a:gs pos="50000">
                <a:srgbClr val="F1CD73">
                  <a:tint val="44500"/>
                  <a:satMod val="160000"/>
                </a:srgbClr>
              </a:gs>
              <a:gs pos="100000">
                <a:srgbClr val="F1CD73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rgbClr val="F1CD73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宋体" pitchFamily="2" charset="-122"/>
              </a:rPr>
              <a:t>switch(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表达式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ea typeface="宋体" pitchFamily="2" charset="-122"/>
              </a:rPr>
              <a:t>)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   case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常量表达式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1: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          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语句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1;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           break;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   case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常量表达式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2: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          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语句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2;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           break;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       …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   case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常量表达式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n 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          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语句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n;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           break;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   default: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          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语句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n+1;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            break;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ea typeface="宋体" pitchFamily="2" charset="-122"/>
              </a:rPr>
              <a:t>}</a:t>
            </a: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57C19136-EA75-46DC-8054-9E5E37994181}"/>
              </a:ext>
            </a:extLst>
          </p:cNvPr>
          <p:cNvSpPr/>
          <p:nvPr/>
        </p:nvSpPr>
        <p:spPr bwMode="auto">
          <a:xfrm>
            <a:off x="1300664" y="4284679"/>
            <a:ext cx="2800462" cy="1462343"/>
          </a:xfrm>
          <a:prstGeom prst="wedgeRoundRectCallout">
            <a:avLst>
              <a:gd name="adj1" fmla="val 75604"/>
              <a:gd name="adj2" fmla="val -20533"/>
              <a:gd name="adj3" fmla="val 16667"/>
            </a:avLst>
          </a:prstGeom>
          <a:solidFill>
            <a:srgbClr val="77D9E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用于结束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switch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语句，从而使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JavaScript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只执行匹配的分支。不能省略。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8924C6-BEBB-49FA-89C9-B49D733FC80F}"/>
              </a:ext>
            </a:extLst>
          </p:cNvPr>
          <p:cNvSpPr/>
          <p:nvPr/>
        </p:nvSpPr>
        <p:spPr bwMode="auto">
          <a:xfrm>
            <a:off x="5347854" y="4535055"/>
            <a:ext cx="1071419" cy="3786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DCADBF7-0541-4A50-B5A6-4F3DD5529A19}"/>
              </a:ext>
            </a:extLst>
          </p:cNvPr>
          <p:cNvSpPr/>
          <p:nvPr/>
        </p:nvSpPr>
        <p:spPr bwMode="auto">
          <a:xfrm>
            <a:off x="7224941" y="3849633"/>
            <a:ext cx="228804" cy="29321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728C3241-E7D6-49A1-B6C2-10A60993B387}"/>
              </a:ext>
            </a:extLst>
          </p:cNvPr>
          <p:cNvSpPr/>
          <p:nvPr/>
        </p:nvSpPr>
        <p:spPr bwMode="auto">
          <a:xfrm>
            <a:off x="7571872" y="4284678"/>
            <a:ext cx="1473632" cy="1127831"/>
          </a:xfrm>
          <a:prstGeom prst="wedgeRoundRectCallout">
            <a:avLst>
              <a:gd name="adj1" fmla="val -56136"/>
              <a:gd name="adj2" fmla="val -62851"/>
              <a:gd name="adj3" fmla="val 16667"/>
            </a:avLst>
          </a:prstGeom>
          <a:solidFill>
            <a:srgbClr val="77D9E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冒号，不能写成分号。</a:t>
            </a:r>
          </a:p>
        </p:txBody>
      </p:sp>
    </p:spTree>
    <p:extLst>
      <p:ext uri="{BB962C8B-B14F-4D97-AF65-F5344CB8AC3E}">
        <p14:creationId xmlns:p14="http://schemas.microsoft.com/office/powerpoint/2010/main" val="97540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7" grpId="0" animBg="1"/>
      <p:bldP spid="12" grpId="0" animBg="1"/>
      <p:bldP spid="14" grpId="0" animBg="1"/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条件判断语句</a:t>
            </a:r>
            <a:r>
              <a:rPr lang="en-US" altLang="zh-CN" dirty="0"/>
              <a:t>— switch</a:t>
            </a:r>
            <a:r>
              <a:rPr lang="zh-CN" altLang="en-US" dirty="0"/>
              <a:t>语句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61</a:t>
            </a:fld>
            <a:endParaRPr lang="en-US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8E4B5A-940D-4318-928D-15624EE55533}"/>
              </a:ext>
            </a:extLst>
          </p:cNvPr>
          <p:cNvSpPr txBox="1"/>
          <p:nvPr/>
        </p:nvSpPr>
        <p:spPr>
          <a:xfrm>
            <a:off x="1870558" y="1616975"/>
            <a:ext cx="70804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某公司年会抽奖活动，中将号码及其对应的奖品设置如下：</a:t>
            </a:r>
            <a:endParaRPr lang="en-US" altLang="zh-CN" sz="2400" dirty="0">
              <a:latin typeface="+mn-ea"/>
            </a:endParaRPr>
          </a:p>
          <a:p>
            <a:pPr marL="457200" indent="457200">
              <a:buFont typeface="+mj-ea"/>
              <a:buAutoNum type="circleNumDbPlain"/>
            </a:pPr>
            <a:r>
              <a:rPr lang="zh-CN" altLang="en-US" sz="2400" dirty="0">
                <a:latin typeface="+mn-ea"/>
              </a:rPr>
              <a:t>“</a:t>
            </a:r>
            <a:r>
              <a:rPr lang="en-US" altLang="zh-CN" sz="2400" dirty="0"/>
              <a:t>1</a:t>
            </a:r>
            <a:r>
              <a:rPr lang="zh-CN" altLang="en-US" sz="2400" dirty="0">
                <a:latin typeface="+mn-ea"/>
              </a:rPr>
              <a:t>”代表“一等奖”，奖品是“华为手机”；</a:t>
            </a:r>
            <a:endParaRPr lang="en-US" altLang="zh-CN" sz="2400" dirty="0">
              <a:latin typeface="+mn-ea"/>
            </a:endParaRPr>
          </a:p>
          <a:p>
            <a:pPr marL="457200" indent="457200">
              <a:buFont typeface="+mj-ea"/>
              <a:buAutoNum type="circleNumDbPlain"/>
            </a:pPr>
            <a:r>
              <a:rPr lang="zh-CN" altLang="en-US" sz="2400" dirty="0">
                <a:latin typeface="+mn-ea"/>
              </a:rPr>
              <a:t>“</a:t>
            </a:r>
            <a:r>
              <a:rPr lang="en-US" altLang="zh-CN" sz="2400" dirty="0"/>
              <a:t>2</a:t>
            </a:r>
            <a:r>
              <a:rPr lang="zh-CN" altLang="en-US" sz="2400" dirty="0">
                <a:latin typeface="+mn-ea"/>
              </a:rPr>
              <a:t>”代表“二等奖”，奖品是“微波炉”；</a:t>
            </a:r>
            <a:endParaRPr lang="en-US" altLang="zh-CN" sz="2400" dirty="0">
              <a:latin typeface="+mn-ea"/>
            </a:endParaRPr>
          </a:p>
          <a:p>
            <a:pPr marL="457200" indent="457200">
              <a:buFont typeface="+mj-ea"/>
              <a:buAutoNum type="circleNumDbPlain"/>
            </a:pPr>
            <a:r>
              <a:rPr lang="zh-CN" altLang="en-US" sz="2400" dirty="0">
                <a:latin typeface="+mn-ea"/>
              </a:rPr>
              <a:t>“</a:t>
            </a:r>
            <a:r>
              <a:rPr lang="en-US" altLang="zh-CN" sz="2400" dirty="0"/>
              <a:t>3</a:t>
            </a:r>
            <a:r>
              <a:rPr lang="zh-CN" altLang="en-US" sz="2400" dirty="0">
                <a:latin typeface="+mn-ea"/>
              </a:rPr>
              <a:t>”代表“三等奖”，奖品是“电饭煲”；</a:t>
            </a:r>
            <a:endParaRPr lang="en-US" altLang="zh-CN" sz="2400" dirty="0">
              <a:latin typeface="+mn-ea"/>
            </a:endParaRPr>
          </a:p>
          <a:p>
            <a:pPr marL="457200" indent="457200">
              <a:buFont typeface="+mj-ea"/>
              <a:buAutoNum type="circleNumDbPlain"/>
            </a:pPr>
            <a:r>
              <a:rPr lang="zh-CN" altLang="en-US" sz="2400" dirty="0">
                <a:latin typeface="+mn-ea"/>
              </a:rPr>
              <a:t>其他号码代表“安慰奖”，奖品是“</a:t>
            </a:r>
            <a:r>
              <a:rPr lang="en-US" altLang="zh-CN" sz="2400" dirty="0"/>
              <a:t>16G-U</a:t>
            </a:r>
            <a:r>
              <a:rPr lang="zh-CN" altLang="en-US" sz="2400" dirty="0">
                <a:latin typeface="+mn-ea"/>
              </a:rPr>
              <a:t>盘”。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假设某员工抽中的号码为</a:t>
            </a:r>
            <a:r>
              <a:rPr lang="en-US" altLang="zh-CN" sz="2400" dirty="0"/>
              <a:t>3</a:t>
            </a:r>
            <a:r>
              <a:rPr lang="zh-CN" altLang="en-US" sz="2400" dirty="0">
                <a:latin typeface="+mn-ea"/>
              </a:rPr>
              <a:t>。输出该员工的中奖级别以及获得的奖品。</a:t>
            </a:r>
            <a:endParaRPr lang="en-US" altLang="zh-CN" sz="2400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4E3B93-E7CF-4B4C-B69B-7227A2C63E4E}"/>
              </a:ext>
            </a:extLst>
          </p:cNvPr>
          <p:cNvSpPr txBox="1"/>
          <p:nvPr/>
        </p:nvSpPr>
        <p:spPr>
          <a:xfrm>
            <a:off x="574675" y="501019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显示效果如下：</a:t>
            </a:r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7DBDCA21-BA99-420F-A692-DF94E901FED2}"/>
              </a:ext>
            </a:extLst>
          </p:cNvPr>
          <p:cNvSpPr/>
          <p:nvPr/>
        </p:nvSpPr>
        <p:spPr bwMode="auto">
          <a:xfrm>
            <a:off x="806279" y="1616975"/>
            <a:ext cx="980388" cy="442812"/>
          </a:xfrm>
          <a:prstGeom prst="flowChartAlternateProcess">
            <a:avLst/>
          </a:prstGeom>
          <a:solidFill>
            <a:srgbClr val="77D9ED"/>
          </a:solidFill>
          <a:ln w="9525" cap="flat" cmpd="sng" algn="ctr">
            <a:solidFill>
              <a:srgbClr val="77D9ED"/>
            </a:solidFill>
            <a:prstDash val="solid"/>
            <a:round/>
            <a:headEnd type="none" w="sm" len="sm"/>
            <a:tailEnd type="none" w="sm" len="sm"/>
          </a:ln>
          <a:effectLst>
            <a:innerShdw blurRad="114300">
              <a:prstClr val="black"/>
            </a:inn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BFA3D5-66E2-46C7-BD36-AEA4F9ABD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1760" b="3100"/>
          <a:stretch/>
        </p:blipFill>
        <p:spPr>
          <a:xfrm>
            <a:off x="2997668" y="5123331"/>
            <a:ext cx="4182203" cy="138428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076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条件判断语句</a:t>
            </a:r>
            <a:r>
              <a:rPr lang="en-US" altLang="zh-CN" dirty="0"/>
              <a:t>— switch</a:t>
            </a:r>
            <a:r>
              <a:rPr lang="zh-CN" altLang="en-US" dirty="0"/>
              <a:t>语句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62</a:t>
            </a:fld>
            <a:endParaRPr lang="en-US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8E4B5A-940D-4318-928D-15624EE55533}"/>
              </a:ext>
            </a:extLst>
          </p:cNvPr>
          <p:cNvSpPr txBox="1"/>
          <p:nvPr/>
        </p:nvSpPr>
        <p:spPr>
          <a:xfrm>
            <a:off x="941782" y="1628834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具体代码如图所示：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B30114-1D6E-4091-B1F3-A8C77421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367" y="1412993"/>
            <a:ext cx="4842466" cy="5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993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循环语句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63</a:t>
            </a:fld>
            <a:endParaRPr lang="en-US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D651235-C2C3-4001-A466-70EAAD1D36CE}"/>
              </a:ext>
            </a:extLst>
          </p:cNvPr>
          <p:cNvSpPr/>
          <p:nvPr/>
        </p:nvSpPr>
        <p:spPr bwMode="auto">
          <a:xfrm>
            <a:off x="1288945" y="2106828"/>
            <a:ext cx="4046452" cy="765242"/>
          </a:xfrm>
          <a:prstGeom prst="roundRect">
            <a:avLst/>
          </a:prstGeom>
          <a:solidFill>
            <a:schemeClr val="accent3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宋体" pitchFamily="2" charset="-122"/>
              </a:rPr>
              <a:t>1</a:t>
            </a:r>
            <a:r>
              <a:rPr kumimoji="0" lang="zh-C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宋体" pitchFamily="2" charset="-122"/>
              </a:rPr>
              <a:t>、</a:t>
            </a:r>
            <a:r>
              <a:rPr lang="en-US" altLang="zh-CN" sz="3200" dirty="0">
                <a:ea typeface="宋体" pitchFamily="2" charset="-122"/>
              </a:rPr>
              <a:t>while</a:t>
            </a:r>
            <a:r>
              <a:rPr kumimoji="0" lang="zh-C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语句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308DDE2-63EB-4088-B0E1-6BCA7873FC8A}"/>
              </a:ext>
            </a:extLst>
          </p:cNvPr>
          <p:cNvSpPr/>
          <p:nvPr/>
        </p:nvSpPr>
        <p:spPr bwMode="auto">
          <a:xfrm>
            <a:off x="1288945" y="3142114"/>
            <a:ext cx="4046453" cy="765242"/>
          </a:xfrm>
          <a:prstGeom prst="roundRect">
            <a:avLst/>
          </a:prstGeom>
          <a:solidFill>
            <a:schemeClr val="accent3">
              <a:lumMod val="65000"/>
            </a:scheme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ea typeface="宋体" pitchFamily="2" charset="-122"/>
              </a:rPr>
              <a:t>2</a:t>
            </a:r>
            <a:r>
              <a:rPr lang="zh-CN" altLang="en-US" sz="3200" dirty="0">
                <a:ea typeface="宋体" pitchFamily="2" charset="-122"/>
              </a:rPr>
              <a:t>、</a:t>
            </a:r>
            <a:r>
              <a:rPr lang="en-US" altLang="zh-CN" sz="3200" dirty="0">
                <a:ea typeface="宋体" pitchFamily="2" charset="-122"/>
              </a:rPr>
              <a:t>do…while</a:t>
            </a:r>
            <a:r>
              <a:rPr kumimoji="0" lang="zh-C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语句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B4314A6-50E8-43F0-A3E0-17981A96E9B0}"/>
              </a:ext>
            </a:extLst>
          </p:cNvPr>
          <p:cNvSpPr/>
          <p:nvPr/>
        </p:nvSpPr>
        <p:spPr bwMode="auto">
          <a:xfrm>
            <a:off x="1288945" y="4293152"/>
            <a:ext cx="4046453" cy="765242"/>
          </a:xfrm>
          <a:prstGeom prst="roundRect">
            <a:avLst/>
          </a:prstGeom>
          <a:solidFill>
            <a:schemeClr val="accent3">
              <a:lumMod val="65000"/>
            </a:scheme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ea typeface="宋体" pitchFamily="2" charset="-122"/>
              </a:rPr>
              <a:t>3</a:t>
            </a:r>
            <a:r>
              <a:rPr lang="zh-CN" altLang="en-US" sz="3200" dirty="0">
                <a:ea typeface="宋体" pitchFamily="2" charset="-122"/>
              </a:rPr>
              <a:t>、</a:t>
            </a:r>
            <a:r>
              <a:rPr lang="en-US" altLang="zh-CN" sz="3200" dirty="0">
                <a:ea typeface="宋体" pitchFamily="2" charset="-122"/>
              </a:rPr>
              <a:t>for</a:t>
            </a:r>
            <a:r>
              <a:rPr kumimoji="0" lang="zh-C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语句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3770B0B-5137-4A93-BB24-F584A917D0DD}"/>
              </a:ext>
            </a:extLst>
          </p:cNvPr>
          <p:cNvSpPr/>
          <p:nvPr/>
        </p:nvSpPr>
        <p:spPr bwMode="auto">
          <a:xfrm>
            <a:off x="1288945" y="5359952"/>
            <a:ext cx="4046453" cy="765242"/>
          </a:xfrm>
          <a:prstGeom prst="roundRect">
            <a:avLst/>
          </a:prstGeom>
          <a:solidFill>
            <a:schemeClr val="accent3">
              <a:lumMod val="65000"/>
            </a:scheme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latin typeface="Verdana" pitchFamily="34" charset="0"/>
                <a:ea typeface="宋体" pitchFamily="2" charset="-122"/>
              </a:rPr>
              <a:t>4</a:t>
            </a:r>
            <a:r>
              <a:rPr lang="zh-CN" altLang="en-US" sz="3200" dirty="0">
                <a:latin typeface="Verdana" pitchFamily="34" charset="0"/>
                <a:ea typeface="宋体" pitchFamily="2" charset="-122"/>
              </a:rPr>
              <a:t>、循环</a:t>
            </a:r>
            <a:r>
              <a:rPr kumimoji="0" lang="zh-C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语句的嵌套</a:t>
            </a:r>
          </a:p>
        </p:txBody>
      </p:sp>
    </p:spTree>
    <p:extLst>
      <p:ext uri="{BB962C8B-B14F-4D97-AF65-F5344CB8AC3E}">
        <p14:creationId xmlns:p14="http://schemas.microsoft.com/office/powerpoint/2010/main" val="13281520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循环语句</a:t>
            </a:r>
            <a:r>
              <a:rPr lang="en-US" altLang="zh-CN" dirty="0"/>
              <a:t>—while</a:t>
            </a:r>
            <a:r>
              <a:rPr lang="zh-CN" altLang="en-US" dirty="0"/>
              <a:t>语句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64</a:t>
            </a:fld>
            <a:endParaRPr lang="en-US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07B5EC8-5C1A-4563-A5AC-C036BF8AB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21"/>
          <a:stretch/>
        </p:blipFill>
        <p:spPr>
          <a:xfrm>
            <a:off x="291870" y="1706252"/>
            <a:ext cx="5162407" cy="4538405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9E429CC9-048E-4659-BE3C-4F62E8000BC5}"/>
              </a:ext>
            </a:extLst>
          </p:cNvPr>
          <p:cNvSpPr/>
          <p:nvPr/>
        </p:nvSpPr>
        <p:spPr bwMode="auto">
          <a:xfrm>
            <a:off x="6208408" y="1762824"/>
            <a:ext cx="1662113" cy="481519"/>
          </a:xfrm>
          <a:prstGeom prst="roundRect">
            <a:avLst/>
          </a:prstGeom>
          <a:gradFill flip="none" rotWithShape="1">
            <a:gsLst>
              <a:gs pos="28000">
                <a:srgbClr val="D3B2FF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0"/>
            <a:tileRect/>
          </a:gradFill>
          <a:ln w="9525" cap="flat" cmpd="sng" algn="ctr">
            <a:solidFill>
              <a:srgbClr val="D3B2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语法格式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ED8C159-5CFA-4170-B961-7A0E63CF1826}"/>
              </a:ext>
            </a:extLst>
          </p:cNvPr>
          <p:cNvSpPr/>
          <p:nvPr/>
        </p:nvSpPr>
        <p:spPr bwMode="auto">
          <a:xfrm>
            <a:off x="5759312" y="3282657"/>
            <a:ext cx="2690098" cy="1352310"/>
          </a:xfrm>
          <a:prstGeom prst="roundRect">
            <a:avLst/>
          </a:prstGeom>
          <a:gradFill flip="none" rotWithShape="1">
            <a:gsLst>
              <a:gs pos="0">
                <a:srgbClr val="F1CD73">
                  <a:tint val="66000"/>
                  <a:satMod val="160000"/>
                </a:srgbClr>
              </a:gs>
              <a:gs pos="50000">
                <a:srgbClr val="F1CD73">
                  <a:tint val="44500"/>
                  <a:satMod val="160000"/>
                </a:srgbClr>
              </a:gs>
              <a:gs pos="100000">
                <a:srgbClr val="F1CD73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rgbClr val="F1CD73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while(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表达式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) 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        语句</a:t>
            </a:r>
            <a:endParaRPr lang="en-US" altLang="zh-CN" sz="2400" dirty="0">
              <a:latin typeface="Verdana" pitchFamily="34" charset="0"/>
              <a:ea typeface="宋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}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720FC6CD-BDAE-4A11-BFED-8388A1BE2045}"/>
              </a:ext>
            </a:extLst>
          </p:cNvPr>
          <p:cNvSpPr/>
          <p:nvPr/>
        </p:nvSpPr>
        <p:spPr bwMode="auto">
          <a:xfrm>
            <a:off x="6784738" y="2444452"/>
            <a:ext cx="509452" cy="603548"/>
          </a:xfrm>
          <a:prstGeom prst="downArrow">
            <a:avLst/>
          </a:prstGeom>
          <a:solidFill>
            <a:srgbClr val="D3B2FF"/>
          </a:solidFill>
          <a:ln w="952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solidFill>
                  <a:srgbClr val="D3B2FF"/>
                </a:solidFill>
              </a:ln>
              <a:solidFill>
                <a:srgbClr val="D3B2FF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7FFBBDFB-9A62-4918-9C90-269FBA9F62B3}"/>
              </a:ext>
            </a:extLst>
          </p:cNvPr>
          <p:cNvSpPr/>
          <p:nvPr/>
        </p:nvSpPr>
        <p:spPr bwMode="auto">
          <a:xfrm>
            <a:off x="4735435" y="2461927"/>
            <a:ext cx="1955878" cy="499789"/>
          </a:xfrm>
          <a:prstGeom prst="wedgeRoundRectCallout">
            <a:avLst>
              <a:gd name="adj1" fmla="val 67092"/>
              <a:gd name="adj2" fmla="val 116676"/>
              <a:gd name="adj3" fmla="val 16667"/>
            </a:avLst>
          </a:prstGeom>
          <a:solidFill>
            <a:srgbClr val="77D9ED"/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循环条件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34DDD2DD-AAEC-4661-B28B-96C60CA5DFA0}"/>
              </a:ext>
            </a:extLst>
          </p:cNvPr>
          <p:cNvSpPr/>
          <p:nvPr/>
        </p:nvSpPr>
        <p:spPr bwMode="auto">
          <a:xfrm>
            <a:off x="6121385" y="4832781"/>
            <a:ext cx="1532319" cy="573108"/>
          </a:xfrm>
          <a:prstGeom prst="wedgeRoundRectCallout">
            <a:avLst>
              <a:gd name="adj1" fmla="val 21348"/>
              <a:gd name="adj2" fmla="val -138200"/>
              <a:gd name="adj3" fmla="val 16667"/>
            </a:avLst>
          </a:prstGeom>
          <a:solidFill>
            <a:srgbClr val="77D9ED"/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循环体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220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4" grpId="0" animBg="1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循环语句</a:t>
            </a:r>
            <a:r>
              <a:rPr lang="en-US" altLang="zh-CN" dirty="0"/>
              <a:t>—while</a:t>
            </a:r>
            <a:r>
              <a:rPr lang="zh-CN" altLang="en-US" dirty="0"/>
              <a:t>语句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65</a:t>
            </a:fld>
            <a:endParaRPr lang="en-US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8E4B5A-940D-4318-928D-15624EE55533}"/>
              </a:ext>
            </a:extLst>
          </p:cNvPr>
          <p:cNvSpPr txBox="1"/>
          <p:nvPr/>
        </p:nvSpPr>
        <p:spPr>
          <a:xfrm>
            <a:off x="1786667" y="1838381"/>
            <a:ext cx="7080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运动员参加</a:t>
            </a:r>
            <a:r>
              <a:rPr lang="en-US" altLang="zh-CN" sz="2400" dirty="0"/>
              <a:t>5000</a:t>
            </a:r>
            <a:r>
              <a:rPr lang="zh-CN" altLang="en-US" sz="2400" dirty="0">
                <a:latin typeface="+mn-ea"/>
              </a:rPr>
              <a:t>米比赛，已知标准的体育场跑道一圈是</a:t>
            </a:r>
            <a:r>
              <a:rPr lang="en-US" altLang="zh-CN" sz="2400" dirty="0"/>
              <a:t>400</a:t>
            </a:r>
            <a:r>
              <a:rPr lang="zh-CN" altLang="en-US" sz="2400" dirty="0">
                <a:latin typeface="+mn-ea"/>
              </a:rPr>
              <a:t>米，应用</a:t>
            </a:r>
            <a:r>
              <a:rPr lang="en-US" altLang="zh-CN" sz="2400" dirty="0"/>
              <a:t>while</a:t>
            </a:r>
            <a:r>
              <a:rPr lang="zh-CN" altLang="en-US" sz="2400" dirty="0">
                <a:latin typeface="+mn-ea"/>
              </a:rPr>
              <a:t>语句计算出在标准的体育场跑道上完成比赛需要跑完的完整圈数。</a:t>
            </a:r>
            <a:endParaRPr lang="en-US" altLang="zh-CN" sz="2400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4E3B93-E7CF-4B4C-B69B-7227A2C63E4E}"/>
              </a:ext>
            </a:extLst>
          </p:cNvPr>
          <p:cNvSpPr txBox="1"/>
          <p:nvPr/>
        </p:nvSpPr>
        <p:spPr>
          <a:xfrm>
            <a:off x="617116" y="412727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显示效果如图：</a:t>
            </a:r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7DBDCA21-BA99-420F-A692-DF94E901FED2}"/>
              </a:ext>
            </a:extLst>
          </p:cNvPr>
          <p:cNvSpPr/>
          <p:nvPr/>
        </p:nvSpPr>
        <p:spPr bwMode="auto">
          <a:xfrm>
            <a:off x="806279" y="1616975"/>
            <a:ext cx="980388" cy="442812"/>
          </a:xfrm>
          <a:prstGeom prst="flowChartAlternateProcess">
            <a:avLst/>
          </a:prstGeom>
          <a:solidFill>
            <a:srgbClr val="77D9ED"/>
          </a:solidFill>
          <a:ln w="9525" cap="flat" cmpd="sng" algn="ctr">
            <a:solidFill>
              <a:srgbClr val="77D9ED"/>
            </a:solidFill>
            <a:prstDash val="solid"/>
            <a:round/>
            <a:headEnd type="none" w="sm" len="sm"/>
            <a:tailEnd type="none" w="sm" len="sm"/>
          </a:ln>
          <a:effectLst>
            <a:innerShdw blurRad="114300">
              <a:prstClr val="black"/>
            </a:inn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DCF39C-2F7C-461F-B682-78F43818C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870" y="4215719"/>
            <a:ext cx="4657143" cy="19333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3203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循环语句</a:t>
            </a:r>
            <a:r>
              <a:rPr lang="en-US" altLang="zh-CN" dirty="0"/>
              <a:t>— while</a:t>
            </a:r>
            <a:r>
              <a:rPr lang="zh-CN" altLang="en-US" dirty="0"/>
              <a:t>语句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66</a:t>
            </a:fld>
            <a:endParaRPr lang="en-US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8E4B5A-940D-4318-928D-15624EE55533}"/>
              </a:ext>
            </a:extLst>
          </p:cNvPr>
          <p:cNvSpPr txBox="1"/>
          <p:nvPr/>
        </p:nvSpPr>
        <p:spPr>
          <a:xfrm>
            <a:off x="1232095" y="179632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具体代码如下所示：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93375C-4A94-4557-8FA6-34446350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17" y="2490897"/>
            <a:ext cx="8161905" cy="2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990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循环语句</a:t>
            </a:r>
            <a:r>
              <a:rPr lang="en-US" altLang="zh-CN" dirty="0"/>
              <a:t>— do...while</a:t>
            </a:r>
            <a:r>
              <a:rPr lang="zh-CN" altLang="en-US" dirty="0"/>
              <a:t>语句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67</a:t>
            </a:fld>
            <a:endParaRPr lang="en-US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E429CC9-048E-4659-BE3C-4F62E8000BC5}"/>
              </a:ext>
            </a:extLst>
          </p:cNvPr>
          <p:cNvSpPr/>
          <p:nvPr/>
        </p:nvSpPr>
        <p:spPr bwMode="auto">
          <a:xfrm>
            <a:off x="6208408" y="1762824"/>
            <a:ext cx="1662113" cy="481519"/>
          </a:xfrm>
          <a:prstGeom prst="roundRect">
            <a:avLst/>
          </a:prstGeom>
          <a:gradFill flip="none" rotWithShape="1">
            <a:gsLst>
              <a:gs pos="28000">
                <a:srgbClr val="D3B2FF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0"/>
            <a:tileRect/>
          </a:gradFill>
          <a:ln w="9525" cap="flat" cmpd="sng" algn="ctr">
            <a:solidFill>
              <a:srgbClr val="D3B2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语法格式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ED8C159-5CFA-4170-B961-7A0E63CF1826}"/>
              </a:ext>
            </a:extLst>
          </p:cNvPr>
          <p:cNvSpPr/>
          <p:nvPr/>
        </p:nvSpPr>
        <p:spPr bwMode="auto">
          <a:xfrm>
            <a:off x="5759312" y="3282657"/>
            <a:ext cx="2690098" cy="1352310"/>
          </a:xfrm>
          <a:prstGeom prst="roundRect">
            <a:avLst/>
          </a:prstGeom>
          <a:gradFill flip="none" rotWithShape="1">
            <a:gsLst>
              <a:gs pos="0">
                <a:srgbClr val="F1CD73">
                  <a:tint val="66000"/>
                  <a:satMod val="160000"/>
                </a:srgbClr>
              </a:gs>
              <a:gs pos="50000">
                <a:srgbClr val="F1CD73">
                  <a:tint val="44500"/>
                  <a:satMod val="160000"/>
                </a:srgbClr>
              </a:gs>
              <a:gs pos="100000">
                <a:srgbClr val="F1CD73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rgbClr val="F1CD73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do{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        语句</a:t>
            </a:r>
            <a:endParaRPr lang="en-US" altLang="zh-CN" sz="2400" dirty="0">
              <a:latin typeface="Verdana" pitchFamily="34" charset="0"/>
              <a:ea typeface="宋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} while(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表达式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);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720FC6CD-BDAE-4A11-BFED-8388A1BE2045}"/>
              </a:ext>
            </a:extLst>
          </p:cNvPr>
          <p:cNvSpPr/>
          <p:nvPr/>
        </p:nvSpPr>
        <p:spPr bwMode="auto">
          <a:xfrm>
            <a:off x="6784738" y="2444452"/>
            <a:ext cx="509452" cy="603548"/>
          </a:xfrm>
          <a:prstGeom prst="downArrow">
            <a:avLst/>
          </a:prstGeom>
          <a:solidFill>
            <a:srgbClr val="D3B2FF"/>
          </a:solidFill>
          <a:ln w="952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solidFill>
                  <a:srgbClr val="D3B2FF"/>
                </a:solidFill>
              </a:ln>
              <a:solidFill>
                <a:srgbClr val="D3B2FF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7FFBBDFB-9A62-4918-9C90-269FBA9F62B3}"/>
              </a:ext>
            </a:extLst>
          </p:cNvPr>
          <p:cNvSpPr/>
          <p:nvPr/>
        </p:nvSpPr>
        <p:spPr bwMode="auto">
          <a:xfrm>
            <a:off x="5480152" y="5173492"/>
            <a:ext cx="1955878" cy="499789"/>
          </a:xfrm>
          <a:prstGeom prst="wedgeRoundRectCallout">
            <a:avLst>
              <a:gd name="adj1" fmla="val 59862"/>
              <a:gd name="adj2" fmla="val -168134"/>
              <a:gd name="adj3" fmla="val 16667"/>
            </a:avLst>
          </a:prstGeom>
          <a:solidFill>
            <a:srgbClr val="77D9ED"/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循环条件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34DDD2DD-AAEC-4661-B28B-96C60CA5DFA0}"/>
              </a:ext>
            </a:extLst>
          </p:cNvPr>
          <p:cNvSpPr/>
          <p:nvPr/>
        </p:nvSpPr>
        <p:spPr bwMode="auto">
          <a:xfrm>
            <a:off x="5023619" y="2476946"/>
            <a:ext cx="1532319" cy="573108"/>
          </a:xfrm>
          <a:prstGeom prst="wedgeRoundRectCallout">
            <a:avLst>
              <a:gd name="adj1" fmla="val 59490"/>
              <a:gd name="adj2" fmla="val 148005"/>
              <a:gd name="adj3" fmla="val 16667"/>
            </a:avLst>
          </a:prstGeom>
          <a:solidFill>
            <a:srgbClr val="77D9ED"/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循环体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8FED86-3AD0-4A4B-B265-B983CE73E8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8" t="3807" r="8832"/>
          <a:stretch/>
        </p:blipFill>
        <p:spPr>
          <a:xfrm>
            <a:off x="458901" y="1695233"/>
            <a:ext cx="4429343" cy="49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6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4" grpId="0" animBg="1"/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循环语句</a:t>
            </a:r>
            <a:r>
              <a:rPr lang="en-US" altLang="zh-CN" dirty="0"/>
              <a:t>— do...while</a:t>
            </a:r>
            <a:r>
              <a:rPr lang="zh-CN" altLang="en-US" dirty="0"/>
              <a:t>语句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68</a:t>
            </a:fld>
            <a:endParaRPr lang="en-US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8E4B5A-940D-4318-928D-15624EE55533}"/>
              </a:ext>
            </a:extLst>
          </p:cNvPr>
          <p:cNvSpPr txBox="1"/>
          <p:nvPr/>
        </p:nvSpPr>
        <p:spPr>
          <a:xfrm>
            <a:off x="1851193" y="1616975"/>
            <a:ext cx="7080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计算</a:t>
            </a:r>
            <a:r>
              <a:rPr lang="en-US" altLang="zh-CN" sz="2400" dirty="0"/>
              <a:t>1+2+3+…+100</a:t>
            </a:r>
            <a:r>
              <a:rPr lang="zh-CN" altLang="en-US" sz="2400" dirty="0">
                <a:latin typeface="+mn-ea"/>
              </a:rPr>
              <a:t>的和。</a:t>
            </a:r>
            <a:endParaRPr lang="en-US" altLang="zh-CN" sz="2400" dirty="0">
              <a:latin typeface="+mn-ea"/>
            </a:endParaRPr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7DBDCA21-BA99-420F-A692-DF94E901FED2}"/>
              </a:ext>
            </a:extLst>
          </p:cNvPr>
          <p:cNvSpPr/>
          <p:nvPr/>
        </p:nvSpPr>
        <p:spPr bwMode="auto">
          <a:xfrm>
            <a:off x="806279" y="1616975"/>
            <a:ext cx="980388" cy="442812"/>
          </a:xfrm>
          <a:prstGeom prst="flowChartAlternateProcess">
            <a:avLst/>
          </a:prstGeom>
          <a:solidFill>
            <a:srgbClr val="77D9ED"/>
          </a:solidFill>
          <a:ln w="9525" cap="flat" cmpd="sng" algn="ctr">
            <a:solidFill>
              <a:srgbClr val="77D9ED"/>
            </a:solidFill>
            <a:prstDash val="solid"/>
            <a:round/>
            <a:headEnd type="none" w="sm" len="sm"/>
            <a:tailEnd type="none" w="sm" len="sm"/>
          </a:ln>
          <a:effectLst>
            <a:innerShdw blurRad="114300">
              <a:prstClr val="black"/>
            </a:inn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9E9745-062C-4E25-9041-15B4C4FD3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79" y="2445070"/>
            <a:ext cx="5028571" cy="26476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106A25-659B-4418-A32B-366DFA25D1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43"/>
          <a:stretch/>
        </p:blipFill>
        <p:spPr>
          <a:xfrm>
            <a:off x="4356627" y="5241025"/>
            <a:ext cx="4575062" cy="120085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F85982B-E2D7-4473-B24E-1A18C9EE09F1}"/>
              </a:ext>
            </a:extLst>
          </p:cNvPr>
          <p:cNvSpPr txBox="1"/>
          <p:nvPr/>
        </p:nvSpPr>
        <p:spPr>
          <a:xfrm>
            <a:off x="6048979" y="4617237"/>
            <a:ext cx="2288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显示结果如下：</a:t>
            </a:r>
            <a:endParaRPr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8209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循环语句</a:t>
            </a:r>
            <a:r>
              <a:rPr lang="en-US" altLang="zh-CN" dirty="0"/>
              <a:t>— for</a:t>
            </a:r>
            <a:r>
              <a:rPr lang="zh-CN" altLang="en-US" dirty="0"/>
              <a:t>语句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69</a:t>
            </a:fld>
            <a:endParaRPr lang="en-US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91995D-16BB-4F10-9C0F-3D08D0E855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7" t="2337" r="3407"/>
          <a:stretch/>
        </p:blipFill>
        <p:spPr>
          <a:xfrm>
            <a:off x="4250375" y="1507787"/>
            <a:ext cx="3698749" cy="49584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A185921-069B-4FE6-AF41-E949833173F7}"/>
              </a:ext>
            </a:extLst>
          </p:cNvPr>
          <p:cNvSpPr txBox="1"/>
          <p:nvPr/>
        </p:nvSpPr>
        <p:spPr>
          <a:xfrm>
            <a:off x="992825" y="2086610"/>
            <a:ext cx="3257550" cy="2169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en-US" altLang="zh-CN" sz="2400" dirty="0"/>
              <a:t>for</a:t>
            </a:r>
            <a:r>
              <a:rPr lang="zh-CN" altLang="en-US" sz="2400" dirty="0">
                <a:latin typeface="+mn-ea"/>
              </a:rPr>
              <a:t>循环语句也称为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计次循环语句</a:t>
            </a:r>
            <a:r>
              <a:rPr lang="zh-CN" altLang="en-US" sz="2400" dirty="0">
                <a:latin typeface="+mn-ea"/>
              </a:rPr>
              <a:t>，一般用于循环次数已知的情况，在</a:t>
            </a:r>
            <a:r>
              <a:rPr lang="en-US" altLang="zh-CN" sz="2400" dirty="0"/>
              <a:t>JavaScript</a:t>
            </a:r>
            <a:r>
              <a:rPr lang="zh-CN" altLang="en-US" sz="2400" dirty="0">
                <a:latin typeface="+mn-ea"/>
              </a:rPr>
              <a:t>中应用比较广泛。</a:t>
            </a:r>
          </a:p>
        </p:txBody>
      </p:sp>
    </p:spTree>
    <p:extLst>
      <p:ext uri="{BB962C8B-B14F-4D97-AF65-F5344CB8AC3E}">
        <p14:creationId xmlns:p14="http://schemas.microsoft.com/office/powerpoint/2010/main" val="303184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dirty="0"/>
              <a:t>JavaScript</a:t>
            </a:r>
            <a:r>
              <a:rPr lang="zh-CN" altLang="en-US" dirty="0"/>
              <a:t>的起源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9E9EF5-4B49-4815-ADC3-746BDD0FC377}" type="slidenum">
              <a:rPr lang="en-US" altLang="en-US" smtClean="0"/>
              <a:pPr/>
              <a:t>7</a:t>
            </a:fld>
            <a:endParaRPr lang="en-US" altLang="en-US"/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345BBC97-E3E8-447B-9014-3D0D80821B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7737723"/>
              </p:ext>
            </p:extLst>
          </p:nvPr>
        </p:nvGraphicFramePr>
        <p:xfrm>
          <a:off x="1721204" y="4394392"/>
          <a:ext cx="4795804" cy="444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7E568C4E-6066-452C-B9ED-02BD941E80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875" y="1950371"/>
            <a:ext cx="2998056" cy="99935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1217F17-6D83-4512-BA91-EFA082748D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4342" y="1919035"/>
            <a:ext cx="1601665" cy="11591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A5688EA-ACCB-451A-820A-8DCE68438F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0842" y="2011656"/>
            <a:ext cx="2477361" cy="100929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A2407CC-C21B-4B0C-B3D1-050FE777C3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9661" y="3184876"/>
            <a:ext cx="2050483" cy="191080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D7533CD-2F22-4587-9827-E91DF687BD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73931" y="3438407"/>
            <a:ext cx="1328720" cy="132872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D29178D-5648-403F-8921-16ABF110BB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91665" y="3333150"/>
            <a:ext cx="3257550" cy="161425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CEC2E99-C30C-4194-8985-A907A263A3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9332" y="5294058"/>
            <a:ext cx="3957874" cy="94967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F8C9A1F-712F-4B54-AB75-246F449EFA5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20801" y="5377519"/>
            <a:ext cx="2528414" cy="89739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FDEF5B8-7490-44E5-86B0-5544381CA4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0660" y="5400757"/>
            <a:ext cx="1312271" cy="94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2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循环语句</a:t>
            </a:r>
            <a:r>
              <a:rPr lang="en-US" altLang="zh-CN" dirty="0"/>
              <a:t>— for</a:t>
            </a:r>
            <a:r>
              <a:rPr lang="zh-CN" altLang="en-US" dirty="0"/>
              <a:t>语句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70</a:t>
            </a:fld>
            <a:endParaRPr lang="en-US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E429CC9-048E-4659-BE3C-4F62E8000BC5}"/>
              </a:ext>
            </a:extLst>
          </p:cNvPr>
          <p:cNvSpPr/>
          <p:nvPr/>
        </p:nvSpPr>
        <p:spPr bwMode="auto">
          <a:xfrm>
            <a:off x="212960" y="3398361"/>
            <a:ext cx="1662113" cy="481519"/>
          </a:xfrm>
          <a:prstGeom prst="roundRect">
            <a:avLst/>
          </a:prstGeom>
          <a:gradFill flip="none" rotWithShape="1">
            <a:gsLst>
              <a:gs pos="28000">
                <a:srgbClr val="D3B2FF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0"/>
            <a:tileRect/>
          </a:gradFill>
          <a:ln w="9525" cap="flat" cmpd="sng" algn="ctr">
            <a:solidFill>
              <a:srgbClr val="D3B2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语法格式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ED8C159-5CFA-4170-B961-7A0E63CF1826}"/>
              </a:ext>
            </a:extLst>
          </p:cNvPr>
          <p:cNvSpPr/>
          <p:nvPr/>
        </p:nvSpPr>
        <p:spPr bwMode="auto">
          <a:xfrm>
            <a:off x="2640146" y="2905216"/>
            <a:ext cx="6457835" cy="1383980"/>
          </a:xfrm>
          <a:prstGeom prst="roundRect">
            <a:avLst/>
          </a:prstGeom>
          <a:gradFill flip="none" rotWithShape="1">
            <a:gsLst>
              <a:gs pos="0">
                <a:srgbClr val="F1CD73">
                  <a:tint val="66000"/>
                  <a:satMod val="160000"/>
                </a:srgbClr>
              </a:gs>
              <a:gs pos="50000">
                <a:srgbClr val="F1CD73">
                  <a:tint val="44500"/>
                  <a:satMod val="160000"/>
                </a:srgbClr>
              </a:gs>
              <a:gs pos="100000">
                <a:srgbClr val="F1CD73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rgbClr val="F1CD73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for(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初始化表达式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;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条件表达式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;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迭代表达式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){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              语句</a:t>
            </a:r>
            <a:endParaRPr lang="en-US" altLang="zh-CN" sz="2400" dirty="0">
              <a:latin typeface="Verdana" pitchFamily="34" charset="0"/>
              <a:ea typeface="宋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}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720FC6CD-BDAE-4A11-BFED-8388A1BE2045}"/>
              </a:ext>
            </a:extLst>
          </p:cNvPr>
          <p:cNvSpPr/>
          <p:nvPr/>
        </p:nvSpPr>
        <p:spPr bwMode="auto">
          <a:xfrm rot="16200000">
            <a:off x="2025331" y="3358383"/>
            <a:ext cx="509452" cy="603548"/>
          </a:xfrm>
          <a:prstGeom prst="downArrow">
            <a:avLst/>
          </a:prstGeom>
          <a:solidFill>
            <a:srgbClr val="D3B2FF"/>
          </a:solidFill>
          <a:ln w="952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solidFill>
                  <a:srgbClr val="D3B2FF"/>
                </a:solidFill>
              </a:ln>
              <a:solidFill>
                <a:srgbClr val="D3B2FF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7FFBBDFB-9A62-4918-9C90-269FBA9F62B3}"/>
              </a:ext>
            </a:extLst>
          </p:cNvPr>
          <p:cNvSpPr/>
          <p:nvPr/>
        </p:nvSpPr>
        <p:spPr bwMode="auto">
          <a:xfrm>
            <a:off x="4660021" y="2089751"/>
            <a:ext cx="1955878" cy="499789"/>
          </a:xfrm>
          <a:prstGeom prst="wedgeRoundRectCallout">
            <a:avLst>
              <a:gd name="adj1" fmla="val 22268"/>
              <a:gd name="adj2" fmla="val 116675"/>
              <a:gd name="adj3" fmla="val 16667"/>
            </a:avLst>
          </a:prstGeom>
          <a:solidFill>
            <a:srgbClr val="77D9ED"/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循环条件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34DDD2DD-AAEC-4661-B28B-96C60CA5DFA0}"/>
              </a:ext>
            </a:extLst>
          </p:cNvPr>
          <p:cNvSpPr/>
          <p:nvPr/>
        </p:nvSpPr>
        <p:spPr bwMode="auto">
          <a:xfrm>
            <a:off x="3036506" y="4534171"/>
            <a:ext cx="1532319" cy="573108"/>
          </a:xfrm>
          <a:prstGeom prst="wedgeRoundRectCallout">
            <a:avLst>
              <a:gd name="adj1" fmla="val 49646"/>
              <a:gd name="adj2" fmla="val -169452"/>
              <a:gd name="adj3" fmla="val 16667"/>
            </a:avLst>
          </a:prstGeom>
          <a:solidFill>
            <a:srgbClr val="77D9ED"/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循环体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A8654F19-4EB1-400D-9E51-15DD295B994F}"/>
              </a:ext>
            </a:extLst>
          </p:cNvPr>
          <p:cNvSpPr/>
          <p:nvPr/>
        </p:nvSpPr>
        <p:spPr bwMode="auto">
          <a:xfrm>
            <a:off x="1962111" y="1939448"/>
            <a:ext cx="1955878" cy="499789"/>
          </a:xfrm>
          <a:prstGeom prst="wedgeRoundRectCallout">
            <a:avLst>
              <a:gd name="adj1" fmla="val 50222"/>
              <a:gd name="adj2" fmla="val 135536"/>
              <a:gd name="adj3" fmla="val 16667"/>
            </a:avLst>
          </a:prstGeom>
          <a:solidFill>
            <a:srgbClr val="77D9ED"/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初始化语句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9B03713B-68CF-4F08-9E4A-E2CC23FD01C4}"/>
              </a:ext>
            </a:extLst>
          </p:cNvPr>
          <p:cNvSpPr/>
          <p:nvPr/>
        </p:nvSpPr>
        <p:spPr bwMode="auto">
          <a:xfrm>
            <a:off x="6818894" y="1507787"/>
            <a:ext cx="1802238" cy="1081753"/>
          </a:xfrm>
          <a:prstGeom prst="wedgeRoundRectCallout">
            <a:avLst>
              <a:gd name="adj1" fmla="val 21315"/>
              <a:gd name="adj2" fmla="val 82043"/>
              <a:gd name="adj3" fmla="val 16667"/>
            </a:avLst>
          </a:prstGeom>
          <a:solidFill>
            <a:srgbClr val="77D9ED"/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改变循环变量的值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466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1" grpId="0" animBg="1"/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循环语句</a:t>
            </a:r>
            <a:r>
              <a:rPr lang="en-US" altLang="zh-CN" dirty="0"/>
              <a:t>— for</a:t>
            </a:r>
            <a:r>
              <a:rPr lang="zh-CN" altLang="en-US" dirty="0"/>
              <a:t>语句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71</a:t>
            </a:fld>
            <a:endParaRPr lang="en-US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8E4B5A-940D-4318-928D-15624EE55533}"/>
              </a:ext>
            </a:extLst>
          </p:cNvPr>
          <p:cNvSpPr txBox="1"/>
          <p:nvPr/>
        </p:nvSpPr>
        <p:spPr>
          <a:xfrm>
            <a:off x="1851193" y="1616975"/>
            <a:ext cx="7080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计算</a:t>
            </a:r>
            <a:r>
              <a:rPr lang="en-US" altLang="zh-CN" sz="2400" dirty="0"/>
              <a:t>1+2+3+…+100</a:t>
            </a:r>
            <a:r>
              <a:rPr lang="zh-CN" altLang="en-US" sz="2400" dirty="0">
                <a:latin typeface="+mn-ea"/>
              </a:rPr>
              <a:t>的和。</a:t>
            </a:r>
            <a:endParaRPr lang="en-US" altLang="zh-CN" sz="2400" dirty="0">
              <a:latin typeface="+mn-ea"/>
            </a:endParaRPr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7DBDCA21-BA99-420F-A692-DF94E901FED2}"/>
              </a:ext>
            </a:extLst>
          </p:cNvPr>
          <p:cNvSpPr/>
          <p:nvPr/>
        </p:nvSpPr>
        <p:spPr bwMode="auto">
          <a:xfrm>
            <a:off x="806279" y="1616975"/>
            <a:ext cx="980388" cy="442812"/>
          </a:xfrm>
          <a:prstGeom prst="flowChartAlternateProcess">
            <a:avLst/>
          </a:prstGeom>
          <a:solidFill>
            <a:srgbClr val="77D9ED"/>
          </a:solidFill>
          <a:ln w="9525" cap="flat" cmpd="sng" algn="ctr">
            <a:solidFill>
              <a:srgbClr val="77D9ED"/>
            </a:solidFill>
            <a:prstDash val="solid"/>
            <a:round/>
            <a:headEnd type="none" w="sm" len="sm"/>
            <a:tailEnd type="none" w="sm" len="sm"/>
          </a:ln>
          <a:effectLst>
            <a:innerShdw blurRad="114300">
              <a:prstClr val="black"/>
            </a:inn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106A25-659B-4418-A32B-366DFA25D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43"/>
          <a:stretch/>
        </p:blipFill>
        <p:spPr>
          <a:xfrm>
            <a:off x="3031107" y="5297252"/>
            <a:ext cx="4661819" cy="122362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F85982B-E2D7-4473-B24E-1A18C9EE09F1}"/>
              </a:ext>
            </a:extLst>
          </p:cNvPr>
          <p:cNvSpPr txBox="1"/>
          <p:nvPr/>
        </p:nvSpPr>
        <p:spPr>
          <a:xfrm>
            <a:off x="992798" y="4835587"/>
            <a:ext cx="2288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显示结果如下：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6EB7072-8D85-441D-81C4-6CF1B107F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473" y="2214353"/>
            <a:ext cx="5419048" cy="2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13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循环语句的嵌套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72</a:t>
            </a:fld>
            <a:endParaRPr lang="en-US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8E4B5A-940D-4318-928D-15624EE55533}"/>
              </a:ext>
            </a:extLst>
          </p:cNvPr>
          <p:cNvSpPr txBox="1"/>
          <p:nvPr/>
        </p:nvSpPr>
        <p:spPr>
          <a:xfrm>
            <a:off x="1034927" y="1803574"/>
            <a:ext cx="7080496" cy="1731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>
                <a:latin typeface="+mn-ea"/>
              </a:rPr>
              <a:t>在一个循环语句的循环体中可以包含其他的循环语句，这称为循环语句的嵌套。上述三种循环语句</a:t>
            </a:r>
            <a:r>
              <a:rPr lang="en-US" altLang="zh-CN" sz="2400" dirty="0">
                <a:latin typeface="+mn-ea"/>
              </a:rPr>
              <a:t>(</a:t>
            </a:r>
            <a:r>
              <a:rPr lang="en-US" altLang="zh-CN" sz="2400" dirty="0"/>
              <a:t>while</a:t>
            </a:r>
            <a:r>
              <a:rPr lang="zh-CN" altLang="en-US" sz="2400" dirty="0">
                <a:latin typeface="+mn-ea"/>
              </a:rPr>
              <a:t>语句、</a:t>
            </a:r>
            <a:r>
              <a:rPr lang="en-US" altLang="zh-CN" sz="2400" dirty="0"/>
              <a:t>do…while</a:t>
            </a:r>
            <a:r>
              <a:rPr lang="zh-CN" altLang="en-US" sz="2400" dirty="0">
                <a:latin typeface="+mn-ea"/>
              </a:rPr>
              <a:t>语句和</a:t>
            </a:r>
            <a:r>
              <a:rPr lang="en-US" altLang="zh-CN" sz="2400" dirty="0"/>
              <a:t>for</a:t>
            </a:r>
            <a:r>
              <a:rPr lang="zh-CN" altLang="en-US" sz="2400" dirty="0">
                <a:latin typeface="+mn-ea"/>
              </a:rPr>
              <a:t>语句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en-US" sz="2400" dirty="0">
                <a:latin typeface="+mn-ea"/>
              </a:rPr>
              <a:t>都是可以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相互嵌套</a:t>
            </a:r>
            <a:r>
              <a:rPr lang="zh-CN" altLang="en-US" sz="2400" dirty="0">
                <a:latin typeface="+mn-ea"/>
              </a:rPr>
              <a:t>的。</a:t>
            </a:r>
            <a:endParaRPr lang="en-US" altLang="zh-CN" sz="2400" dirty="0"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85982B-E2D7-4473-B24E-1A18C9EE09F1}"/>
              </a:ext>
            </a:extLst>
          </p:cNvPr>
          <p:cNvSpPr txBox="1"/>
          <p:nvPr/>
        </p:nvSpPr>
        <p:spPr>
          <a:xfrm>
            <a:off x="1151230" y="4373736"/>
            <a:ext cx="5743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练一练：运用上述知识输出乘法口诀表。</a:t>
            </a:r>
            <a:endParaRPr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412547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跳转语句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73</a:t>
            </a:fld>
            <a:endParaRPr lang="en-US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BCD143-25CE-417F-9ECF-821C5FE6366A}"/>
              </a:ext>
            </a:extLst>
          </p:cNvPr>
          <p:cNvSpPr txBox="1"/>
          <p:nvPr/>
        </p:nvSpPr>
        <p:spPr>
          <a:xfrm>
            <a:off x="1204541" y="2729855"/>
            <a:ext cx="6741267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>
                <a:latin typeface="+mn-ea"/>
              </a:rPr>
              <a:t>有时在循环中，可能碰到一些需要提前中止循环的情况，或者放弃某次循环的情况。主要用到了</a:t>
            </a:r>
            <a:r>
              <a:rPr lang="en-US" altLang="zh-CN" sz="2400" dirty="0"/>
              <a:t>continue</a:t>
            </a:r>
            <a:r>
              <a:rPr lang="zh-CN" altLang="en-US" sz="2400" dirty="0">
                <a:latin typeface="+mn-ea"/>
              </a:rPr>
              <a:t>语句和</a:t>
            </a:r>
            <a:r>
              <a:rPr lang="en-US" altLang="zh-CN" sz="2400" dirty="0"/>
              <a:t>break</a:t>
            </a:r>
            <a:r>
              <a:rPr lang="zh-CN" altLang="en-US" sz="2400" dirty="0">
                <a:latin typeface="+mn-ea"/>
              </a:rPr>
              <a:t>语句。</a:t>
            </a:r>
          </a:p>
        </p:txBody>
      </p:sp>
    </p:spTree>
    <p:extLst>
      <p:ext uri="{BB962C8B-B14F-4D97-AF65-F5344CB8AC3E}">
        <p14:creationId xmlns:p14="http://schemas.microsoft.com/office/powerpoint/2010/main" val="10501092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跳转语句</a:t>
            </a:r>
            <a:r>
              <a:rPr lang="en-US" altLang="zh-CN" dirty="0"/>
              <a:t>— continue</a:t>
            </a:r>
            <a:r>
              <a:rPr lang="zh-CN" altLang="en-US" dirty="0"/>
              <a:t>语句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74</a:t>
            </a:fld>
            <a:endParaRPr lang="en-US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9FA041-5A9C-422C-90E7-C7FBA697F20C}"/>
              </a:ext>
            </a:extLst>
          </p:cNvPr>
          <p:cNvSpPr txBox="1"/>
          <p:nvPr/>
        </p:nvSpPr>
        <p:spPr>
          <a:xfrm>
            <a:off x="1198190" y="2194253"/>
            <a:ext cx="6741267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en-US" altLang="zh-CN" sz="2400" dirty="0"/>
              <a:t>continue</a:t>
            </a:r>
            <a:r>
              <a:rPr lang="zh-CN" altLang="en-US" sz="2400" dirty="0">
                <a:latin typeface="+mn-ea"/>
              </a:rPr>
              <a:t>语句用于跳过本次循环，并开始下一次循环。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90E5B08-490C-4DFA-A91E-E0D9A2659DD8}"/>
              </a:ext>
            </a:extLst>
          </p:cNvPr>
          <p:cNvSpPr/>
          <p:nvPr/>
        </p:nvSpPr>
        <p:spPr bwMode="auto">
          <a:xfrm>
            <a:off x="2207130" y="3236853"/>
            <a:ext cx="1662113" cy="481519"/>
          </a:xfrm>
          <a:prstGeom prst="roundRect">
            <a:avLst/>
          </a:prstGeom>
          <a:gradFill flip="none" rotWithShape="1">
            <a:gsLst>
              <a:gs pos="28000">
                <a:srgbClr val="D3B2FF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0"/>
            <a:tileRect/>
          </a:gradFill>
          <a:ln w="9525" cap="flat" cmpd="sng" algn="ctr">
            <a:solidFill>
              <a:srgbClr val="D3B2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语法格式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58EC415-E1AA-44A8-852C-09CA152E6840}"/>
              </a:ext>
            </a:extLst>
          </p:cNvPr>
          <p:cNvSpPr/>
          <p:nvPr/>
        </p:nvSpPr>
        <p:spPr bwMode="auto">
          <a:xfrm>
            <a:off x="4659757" y="3202624"/>
            <a:ext cx="1662114" cy="509453"/>
          </a:xfrm>
          <a:prstGeom prst="roundRect">
            <a:avLst/>
          </a:prstGeom>
          <a:gradFill flip="none" rotWithShape="1">
            <a:gsLst>
              <a:gs pos="0">
                <a:srgbClr val="F1CD73">
                  <a:tint val="66000"/>
                  <a:satMod val="160000"/>
                </a:srgbClr>
              </a:gs>
              <a:gs pos="50000">
                <a:srgbClr val="F1CD73">
                  <a:tint val="44500"/>
                  <a:satMod val="160000"/>
                </a:srgbClr>
              </a:gs>
              <a:gs pos="100000">
                <a:srgbClr val="F1CD73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rgbClr val="F1CD73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continue;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F1A22B84-DBC8-4D50-8F66-465C2D8440AA}"/>
              </a:ext>
            </a:extLst>
          </p:cNvPr>
          <p:cNvSpPr/>
          <p:nvPr/>
        </p:nvSpPr>
        <p:spPr bwMode="auto">
          <a:xfrm rot="16200000">
            <a:off x="4019501" y="3196875"/>
            <a:ext cx="509452" cy="603548"/>
          </a:xfrm>
          <a:prstGeom prst="downArrow">
            <a:avLst/>
          </a:prstGeom>
          <a:solidFill>
            <a:srgbClr val="D3B2FF"/>
          </a:solidFill>
          <a:ln w="952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solidFill>
                  <a:srgbClr val="D3B2FF"/>
                </a:solidFill>
              </a:ln>
              <a:solidFill>
                <a:srgbClr val="D3B2FF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4581E2-DE0E-45BF-B54D-1867BFCA59B9}"/>
              </a:ext>
            </a:extLst>
          </p:cNvPr>
          <p:cNvSpPr txBox="1"/>
          <p:nvPr/>
        </p:nvSpPr>
        <p:spPr>
          <a:xfrm>
            <a:off x="1198190" y="3950986"/>
            <a:ext cx="6741267" cy="899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b="1" dirty="0">
                <a:solidFill>
                  <a:srgbClr val="0070C0"/>
                </a:solidFill>
              </a:rPr>
              <a:t>说明</a:t>
            </a:r>
            <a:r>
              <a:rPr lang="zh-CN" altLang="en-US" sz="2400" dirty="0">
                <a:solidFill>
                  <a:srgbClr val="0070C0"/>
                </a:solidFill>
              </a:rPr>
              <a:t>：</a:t>
            </a:r>
            <a:r>
              <a:rPr lang="en-US" altLang="zh-CN" sz="2400" dirty="0"/>
              <a:t>continue</a:t>
            </a:r>
            <a:r>
              <a:rPr lang="zh-CN" altLang="en-US" sz="2400" dirty="0">
                <a:latin typeface="+mn-ea"/>
              </a:rPr>
              <a:t>语句只能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应用在循环语句</a:t>
            </a:r>
            <a:r>
              <a:rPr lang="zh-CN" altLang="en-US" sz="2400" dirty="0">
                <a:latin typeface="+mn-ea"/>
              </a:rPr>
              <a:t>中，即</a:t>
            </a:r>
            <a:r>
              <a:rPr lang="en-US" altLang="zh-CN" sz="2400" dirty="0"/>
              <a:t>while</a:t>
            </a:r>
            <a:r>
              <a:rPr lang="zh-CN" altLang="en-US" sz="2400" dirty="0">
                <a:latin typeface="+mn-ea"/>
              </a:rPr>
              <a:t>语句、</a:t>
            </a:r>
            <a:r>
              <a:rPr lang="en-US" altLang="zh-CN" sz="2400" dirty="0"/>
              <a:t>for</a:t>
            </a:r>
            <a:r>
              <a:rPr lang="zh-CN" altLang="en-US" sz="2400" dirty="0">
                <a:latin typeface="+mn-ea"/>
              </a:rPr>
              <a:t>语句、</a:t>
            </a:r>
            <a:r>
              <a:rPr lang="en-US" altLang="zh-CN" sz="2400" dirty="0"/>
              <a:t>do…while</a:t>
            </a:r>
            <a:r>
              <a:rPr lang="zh-CN" altLang="en-US" sz="2400" dirty="0">
                <a:latin typeface="+mn-ea"/>
              </a:rPr>
              <a:t>语句中。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2AEB4A3-177B-47DE-9123-294CA0CF21F1}"/>
              </a:ext>
            </a:extLst>
          </p:cNvPr>
          <p:cNvSpPr txBox="1"/>
          <p:nvPr/>
        </p:nvSpPr>
        <p:spPr>
          <a:xfrm>
            <a:off x="1198189" y="5083270"/>
            <a:ext cx="6741267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注意</a:t>
            </a: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：</a:t>
            </a:r>
            <a:r>
              <a:rPr lang="zh-CN" altLang="en-US" sz="2400" dirty="0">
                <a:latin typeface="+mn-ea"/>
              </a:rPr>
              <a:t>当使用</a:t>
            </a:r>
            <a:r>
              <a:rPr lang="en-US" altLang="zh-CN" sz="2400" dirty="0"/>
              <a:t>continue</a:t>
            </a:r>
            <a:r>
              <a:rPr lang="zh-CN" altLang="en-US" sz="2400" dirty="0">
                <a:latin typeface="+mn-ea"/>
              </a:rPr>
              <a:t>语句跳过本次循环后，如果循环条件的结果为</a:t>
            </a:r>
            <a:r>
              <a:rPr lang="en-US" altLang="zh-CN" sz="2400" dirty="0"/>
              <a:t>false</a:t>
            </a:r>
            <a:r>
              <a:rPr lang="zh-CN" altLang="en-US" sz="2400" dirty="0">
                <a:latin typeface="+mn-ea"/>
              </a:rPr>
              <a:t>，则退出循环，否则继续下一次循环。</a:t>
            </a:r>
          </a:p>
        </p:txBody>
      </p:sp>
    </p:spTree>
    <p:extLst>
      <p:ext uri="{BB962C8B-B14F-4D97-AF65-F5344CB8AC3E}">
        <p14:creationId xmlns:p14="http://schemas.microsoft.com/office/powerpoint/2010/main" val="20970007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跳转语句</a:t>
            </a:r>
            <a:r>
              <a:rPr lang="en-US" altLang="zh-CN" dirty="0"/>
              <a:t>— continue</a:t>
            </a:r>
            <a:r>
              <a:rPr lang="zh-CN" altLang="en-US" dirty="0"/>
              <a:t>语句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75</a:t>
            </a:fld>
            <a:endParaRPr lang="en-US" altLang="en-US"/>
          </a:p>
        </p:txBody>
      </p:sp>
      <p:sp>
        <p:nvSpPr>
          <p:cNvPr id="14" name="流程图: 可选过程 13">
            <a:extLst>
              <a:ext uri="{FF2B5EF4-FFF2-40B4-BE49-F238E27FC236}">
                <a16:creationId xmlns:a16="http://schemas.microsoft.com/office/drawing/2014/main" id="{3F7E5111-39A1-4751-89F8-6D86F11B07D4}"/>
              </a:ext>
            </a:extLst>
          </p:cNvPr>
          <p:cNvSpPr/>
          <p:nvPr/>
        </p:nvSpPr>
        <p:spPr bwMode="auto">
          <a:xfrm>
            <a:off x="835462" y="1655885"/>
            <a:ext cx="980388" cy="442812"/>
          </a:xfrm>
          <a:prstGeom prst="flowChartAlternateProcess">
            <a:avLst/>
          </a:prstGeom>
          <a:solidFill>
            <a:srgbClr val="77D9ED"/>
          </a:solidFill>
          <a:ln w="9525" cap="flat" cmpd="sng" algn="ctr">
            <a:solidFill>
              <a:srgbClr val="77D9ED"/>
            </a:solidFill>
            <a:prstDash val="solid"/>
            <a:round/>
            <a:headEnd type="none" w="sm" len="sm"/>
            <a:tailEnd type="none" w="sm" len="sm"/>
          </a:ln>
          <a:effectLst>
            <a:innerShdw blurRad="114300">
              <a:prstClr val="black"/>
            </a:inn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189E15-A3B1-468E-BFA7-4DA209FEBD43}"/>
              </a:ext>
            </a:extLst>
          </p:cNvPr>
          <p:cNvSpPr txBox="1"/>
          <p:nvPr/>
        </p:nvSpPr>
        <p:spPr>
          <a:xfrm>
            <a:off x="1325656" y="2179268"/>
            <a:ext cx="6741267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/>
              <a:t>万达影城</a:t>
            </a:r>
            <a:r>
              <a:rPr lang="en-US" altLang="zh-CN" sz="2400" dirty="0"/>
              <a:t>7</a:t>
            </a:r>
            <a:r>
              <a:rPr lang="zh-CN" altLang="en-US" sz="2400" dirty="0"/>
              <a:t>好影厅的观众席有</a:t>
            </a:r>
            <a:r>
              <a:rPr lang="en-US" altLang="zh-CN" sz="2400" dirty="0"/>
              <a:t>4</a:t>
            </a:r>
            <a:r>
              <a:rPr lang="zh-CN" altLang="en-US" sz="2400" dirty="0"/>
              <a:t>排，每排有</a:t>
            </a:r>
            <a:r>
              <a:rPr lang="en-US" altLang="zh-CN" sz="2400" dirty="0"/>
              <a:t>10</a:t>
            </a:r>
            <a:r>
              <a:rPr lang="zh-CN" altLang="en-US" sz="2400" dirty="0"/>
              <a:t>个座位。其中，</a:t>
            </a:r>
            <a:r>
              <a:rPr lang="en-US" altLang="zh-CN" sz="2400" dirty="0"/>
              <a:t>1</a:t>
            </a:r>
            <a:r>
              <a:rPr lang="zh-CN" altLang="en-US" sz="2400" dirty="0"/>
              <a:t>排</a:t>
            </a:r>
            <a:r>
              <a:rPr lang="en-US" altLang="zh-CN" sz="2400" dirty="0"/>
              <a:t>6</a:t>
            </a:r>
            <a:r>
              <a:rPr lang="zh-CN" altLang="en-US" sz="2400" dirty="0"/>
              <a:t>座和</a:t>
            </a:r>
            <a:r>
              <a:rPr lang="en-US" altLang="zh-CN" sz="2400" dirty="0"/>
              <a:t>3</a:t>
            </a:r>
            <a:r>
              <a:rPr lang="zh-CN" altLang="en-US" sz="2400" dirty="0"/>
              <a:t>排</a:t>
            </a:r>
            <a:r>
              <a:rPr lang="en-US" altLang="zh-CN" sz="2400" dirty="0"/>
              <a:t>9</a:t>
            </a:r>
            <a:r>
              <a:rPr lang="zh-CN" altLang="en-US" sz="2400" dirty="0"/>
              <a:t>座已经出售，在页面中输出该影厅当前的作为图。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E457B1-172E-4591-999C-41BEBA721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969" y="3806843"/>
            <a:ext cx="4839987" cy="262926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2E56816-495B-4CCE-93C2-C8B127CFA01D}"/>
              </a:ext>
            </a:extLst>
          </p:cNvPr>
          <p:cNvSpPr txBox="1"/>
          <p:nvPr/>
        </p:nvSpPr>
        <p:spPr>
          <a:xfrm>
            <a:off x="469967" y="4030985"/>
            <a:ext cx="265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>
                <a:latin typeface="+mn-ea"/>
              </a:rPr>
              <a:t>结果如图所示：</a:t>
            </a:r>
          </a:p>
        </p:txBody>
      </p:sp>
    </p:spTree>
    <p:extLst>
      <p:ext uri="{BB962C8B-B14F-4D97-AF65-F5344CB8AC3E}">
        <p14:creationId xmlns:p14="http://schemas.microsoft.com/office/powerpoint/2010/main" val="9594612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跳转语句</a:t>
            </a:r>
            <a:r>
              <a:rPr lang="en-US" altLang="zh-CN" dirty="0"/>
              <a:t>— continue</a:t>
            </a:r>
            <a:r>
              <a:rPr lang="zh-CN" altLang="en-US" dirty="0"/>
              <a:t>语句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76</a:t>
            </a:fld>
            <a:endParaRPr lang="en-US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8E4B5A-940D-4318-928D-15624EE55533}"/>
              </a:ext>
            </a:extLst>
          </p:cNvPr>
          <p:cNvSpPr txBox="1"/>
          <p:nvPr/>
        </p:nvSpPr>
        <p:spPr>
          <a:xfrm>
            <a:off x="795868" y="1553529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关键代码如图所示：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DB8BCE-219F-402C-9730-7D60A6F44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2083289"/>
            <a:ext cx="9144000" cy="452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166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跳转语句</a:t>
            </a:r>
            <a:r>
              <a:rPr lang="en-US" altLang="zh-CN" dirty="0"/>
              <a:t>— break</a:t>
            </a:r>
            <a:r>
              <a:rPr lang="zh-CN" altLang="en-US" dirty="0"/>
              <a:t>语句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77</a:t>
            </a:fld>
            <a:endParaRPr lang="en-US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9FA041-5A9C-422C-90E7-C7FBA697F20C}"/>
              </a:ext>
            </a:extLst>
          </p:cNvPr>
          <p:cNvSpPr txBox="1"/>
          <p:nvPr/>
        </p:nvSpPr>
        <p:spPr>
          <a:xfrm>
            <a:off x="1198190" y="2194253"/>
            <a:ext cx="6554755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>
                <a:latin typeface="+mn-ea"/>
              </a:rPr>
              <a:t>在循环语句中，</a:t>
            </a:r>
            <a:r>
              <a:rPr lang="en-US" altLang="zh-CN" sz="2400" dirty="0"/>
              <a:t>break</a:t>
            </a:r>
            <a:r>
              <a:rPr lang="zh-CN" altLang="en-US" sz="2400" dirty="0">
                <a:latin typeface="+mn-ea"/>
              </a:rPr>
              <a:t>语句用于跳出循环，即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结束循环</a:t>
            </a:r>
            <a:r>
              <a:rPr lang="zh-CN" altLang="en-US" sz="2400" dirty="0">
                <a:latin typeface="+mn-ea"/>
              </a:rPr>
              <a:t>。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90E5B08-490C-4DFA-A91E-E0D9A2659DD8}"/>
              </a:ext>
            </a:extLst>
          </p:cNvPr>
          <p:cNvSpPr/>
          <p:nvPr/>
        </p:nvSpPr>
        <p:spPr bwMode="auto">
          <a:xfrm>
            <a:off x="2401684" y="3421930"/>
            <a:ext cx="1662113" cy="481519"/>
          </a:xfrm>
          <a:prstGeom prst="roundRect">
            <a:avLst/>
          </a:prstGeom>
          <a:gradFill flip="none" rotWithShape="1">
            <a:gsLst>
              <a:gs pos="28000">
                <a:srgbClr val="D3B2FF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0"/>
            <a:tileRect/>
          </a:gradFill>
          <a:ln w="9525" cap="flat" cmpd="sng" algn="ctr">
            <a:solidFill>
              <a:srgbClr val="D3B2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语法格式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58EC415-E1AA-44A8-852C-09CA152E6840}"/>
              </a:ext>
            </a:extLst>
          </p:cNvPr>
          <p:cNvSpPr/>
          <p:nvPr/>
        </p:nvSpPr>
        <p:spPr bwMode="auto">
          <a:xfrm>
            <a:off x="4854311" y="3387701"/>
            <a:ext cx="1283843" cy="509453"/>
          </a:xfrm>
          <a:prstGeom prst="roundRect">
            <a:avLst/>
          </a:prstGeom>
          <a:gradFill flip="none" rotWithShape="1">
            <a:gsLst>
              <a:gs pos="0">
                <a:srgbClr val="F1CD73">
                  <a:tint val="66000"/>
                  <a:satMod val="160000"/>
                </a:srgbClr>
              </a:gs>
              <a:gs pos="50000">
                <a:srgbClr val="F1CD73">
                  <a:tint val="44500"/>
                  <a:satMod val="160000"/>
                </a:srgbClr>
              </a:gs>
              <a:gs pos="100000">
                <a:srgbClr val="F1CD73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rgbClr val="F1CD73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break;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F1A22B84-DBC8-4D50-8F66-465C2D8440AA}"/>
              </a:ext>
            </a:extLst>
          </p:cNvPr>
          <p:cNvSpPr/>
          <p:nvPr/>
        </p:nvSpPr>
        <p:spPr bwMode="auto">
          <a:xfrm rot="16200000">
            <a:off x="4214055" y="3381952"/>
            <a:ext cx="509452" cy="603548"/>
          </a:xfrm>
          <a:prstGeom prst="downArrow">
            <a:avLst/>
          </a:prstGeom>
          <a:solidFill>
            <a:srgbClr val="D3B2FF"/>
          </a:solidFill>
          <a:ln w="952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solidFill>
                  <a:srgbClr val="D3B2FF"/>
                </a:solidFill>
              </a:ln>
              <a:solidFill>
                <a:srgbClr val="D3B2FF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4581E2-DE0E-45BF-B54D-1867BFCA59B9}"/>
              </a:ext>
            </a:extLst>
          </p:cNvPr>
          <p:cNvSpPr txBox="1"/>
          <p:nvPr/>
        </p:nvSpPr>
        <p:spPr>
          <a:xfrm>
            <a:off x="1198190" y="4115816"/>
            <a:ext cx="6741267" cy="899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b="1" dirty="0">
                <a:solidFill>
                  <a:srgbClr val="0070C0"/>
                </a:solidFill>
              </a:rPr>
              <a:t>说明</a:t>
            </a:r>
            <a:r>
              <a:rPr lang="zh-CN" altLang="en-US" sz="2400" dirty="0">
                <a:solidFill>
                  <a:srgbClr val="0070C0"/>
                </a:solidFill>
              </a:rPr>
              <a:t>： </a:t>
            </a:r>
            <a:r>
              <a:rPr lang="en-US" altLang="zh-CN" sz="2400" dirty="0"/>
              <a:t>break</a:t>
            </a:r>
            <a:r>
              <a:rPr lang="zh-CN" altLang="en-US" sz="2400" dirty="0">
                <a:latin typeface="+mn-ea"/>
              </a:rPr>
              <a:t>语句通常用在</a:t>
            </a:r>
            <a:r>
              <a:rPr lang="en-US" altLang="zh-CN" sz="2400" dirty="0"/>
              <a:t>for</a:t>
            </a:r>
            <a:r>
              <a:rPr lang="zh-CN" altLang="en-US" sz="2400" dirty="0">
                <a:latin typeface="+mn-ea"/>
              </a:rPr>
              <a:t>语句、</a:t>
            </a:r>
            <a:r>
              <a:rPr lang="en-US" altLang="zh-CN" sz="2400" dirty="0"/>
              <a:t>while</a:t>
            </a:r>
            <a:r>
              <a:rPr lang="zh-CN" altLang="en-US" sz="2400" dirty="0">
                <a:latin typeface="+mn-ea"/>
              </a:rPr>
              <a:t>语句、</a:t>
            </a:r>
            <a:r>
              <a:rPr lang="en-US" altLang="zh-CN" sz="2400" dirty="0"/>
              <a:t>do…while</a:t>
            </a:r>
            <a:r>
              <a:rPr lang="zh-CN" altLang="en-US" sz="2400" dirty="0">
                <a:latin typeface="+mn-ea"/>
              </a:rPr>
              <a:t>语句或</a:t>
            </a:r>
            <a:r>
              <a:rPr lang="en-US" altLang="zh-CN" sz="2400" dirty="0"/>
              <a:t>switch</a:t>
            </a:r>
            <a:r>
              <a:rPr lang="zh-CN" altLang="en-US" sz="2400" dirty="0">
                <a:latin typeface="+mn-ea"/>
              </a:rPr>
              <a:t>语句中。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321FF99-78B5-4381-A274-6CE17D8752CF}"/>
              </a:ext>
            </a:extLst>
          </p:cNvPr>
          <p:cNvSpPr txBox="1"/>
          <p:nvPr/>
        </p:nvSpPr>
        <p:spPr>
          <a:xfrm>
            <a:off x="1198190" y="5213041"/>
            <a:ext cx="6741267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注意</a:t>
            </a: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rPr>
              <a:t>：</a:t>
            </a:r>
            <a:r>
              <a:rPr lang="zh-CN" altLang="en-US" sz="2400" dirty="0">
                <a:latin typeface="+mn-ea"/>
              </a:rPr>
              <a:t>在嵌套的循环语句中，</a:t>
            </a:r>
            <a:r>
              <a:rPr lang="en-US" altLang="zh-CN" sz="2400" dirty="0"/>
              <a:t>break</a:t>
            </a:r>
            <a:r>
              <a:rPr lang="zh-CN" altLang="en-US" sz="2400" dirty="0">
                <a:latin typeface="+mn-ea"/>
              </a:rPr>
              <a:t>语句只能跳出当前这一层的循环，而不能跳出所有的循环语句。</a:t>
            </a:r>
          </a:p>
        </p:txBody>
      </p:sp>
    </p:spTree>
    <p:extLst>
      <p:ext uri="{BB962C8B-B14F-4D97-AF65-F5344CB8AC3E}">
        <p14:creationId xmlns:p14="http://schemas.microsoft.com/office/powerpoint/2010/main" val="1691272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跳转语句</a:t>
            </a:r>
            <a:r>
              <a:rPr lang="en-US" altLang="zh-CN" dirty="0"/>
              <a:t>— break</a:t>
            </a:r>
            <a:r>
              <a:rPr lang="zh-CN" altLang="en-US" dirty="0"/>
              <a:t>语句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78</a:t>
            </a:fld>
            <a:endParaRPr lang="en-US" altLang="en-US"/>
          </a:p>
        </p:txBody>
      </p:sp>
      <p:sp>
        <p:nvSpPr>
          <p:cNvPr id="14" name="流程图: 可选过程 13">
            <a:extLst>
              <a:ext uri="{FF2B5EF4-FFF2-40B4-BE49-F238E27FC236}">
                <a16:creationId xmlns:a16="http://schemas.microsoft.com/office/drawing/2014/main" id="{3F7E5111-39A1-4751-89F8-6D86F11B07D4}"/>
              </a:ext>
            </a:extLst>
          </p:cNvPr>
          <p:cNvSpPr/>
          <p:nvPr/>
        </p:nvSpPr>
        <p:spPr bwMode="auto">
          <a:xfrm>
            <a:off x="835462" y="1655885"/>
            <a:ext cx="980388" cy="442812"/>
          </a:xfrm>
          <a:prstGeom prst="flowChartAlternateProcess">
            <a:avLst/>
          </a:prstGeom>
          <a:solidFill>
            <a:srgbClr val="77D9ED"/>
          </a:solidFill>
          <a:ln w="9525" cap="flat" cmpd="sng" algn="ctr">
            <a:solidFill>
              <a:srgbClr val="77D9ED"/>
            </a:solidFill>
            <a:prstDash val="solid"/>
            <a:round/>
            <a:headEnd type="none" w="sm" len="sm"/>
            <a:tailEnd type="none" w="sm" len="sm"/>
          </a:ln>
          <a:effectLst>
            <a:innerShdw blurRad="114300">
              <a:prstClr val="black"/>
            </a:inn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2E56816-495B-4CCE-93C2-C8B127CFA01D}"/>
              </a:ext>
            </a:extLst>
          </p:cNvPr>
          <p:cNvSpPr txBox="1"/>
          <p:nvPr/>
        </p:nvSpPr>
        <p:spPr>
          <a:xfrm>
            <a:off x="285142" y="4215240"/>
            <a:ext cx="265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>
                <a:latin typeface="+mn-ea"/>
              </a:rPr>
              <a:t>结果如图所示：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B4BBB8-FC65-4C76-B08A-8C7BEC053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101" y="2191785"/>
            <a:ext cx="6504762" cy="17047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5E2506-8F5C-44F4-A4AC-56897A46E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823" y="4580545"/>
            <a:ext cx="4676190" cy="176190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393469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8825"/>
            <a:ext cx="8001000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1.6 </a:t>
            </a:r>
            <a:r>
              <a:rPr lang="zh-CN" altLang="en-US" dirty="0"/>
              <a:t>函数</a:t>
            </a:r>
            <a:r>
              <a:rPr lang="en-US" altLang="zh-CN" dirty="0"/>
              <a:t> </a:t>
            </a:r>
            <a:endParaRPr lang="zh-CN" altLang="en-US" sz="3600" b="0" dirty="0"/>
          </a:p>
        </p:txBody>
      </p:sp>
      <p:sp>
        <p:nvSpPr>
          <p:cNvPr id="247811" name="Rectangle 3">
            <a:extLst>
              <a:ext uri="{FF2B5EF4-FFF2-40B4-BE49-F238E27FC236}">
                <a16:creationId xmlns:a16="http://schemas.microsoft.com/office/drawing/2014/main" id="{F5E1A31D-6FA6-4262-B3DD-73A47AB8C7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916113"/>
            <a:ext cx="8062912" cy="419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3200" b="0" dirty="0"/>
              <a:t>函数的定义和调用</a:t>
            </a:r>
            <a:endParaRPr lang="en-US" altLang="zh-CN" sz="3200" b="0" dirty="0"/>
          </a:p>
          <a:p>
            <a:pPr eaLnBrk="1" hangingPunct="1"/>
            <a:r>
              <a:rPr lang="zh-CN" altLang="en-US" sz="3200" b="0" dirty="0"/>
              <a:t>函数的返回值</a:t>
            </a:r>
            <a:endParaRPr lang="en-US" altLang="zh-CN" sz="3200" b="0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0" dirty="0"/>
              <a:t>   </a:t>
            </a:r>
            <a:endParaRPr lang="zh-CN" altLang="en-US" sz="240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721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dirty="0"/>
              <a:t>JavaScript</a:t>
            </a:r>
            <a:r>
              <a:rPr lang="zh-CN" altLang="en-US" dirty="0"/>
              <a:t>的主要特点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9E9EF5-4B49-4815-ADC3-746BDD0FC377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CA02D1C-7DC4-4358-813D-A4640AED8AD8}"/>
              </a:ext>
            </a:extLst>
          </p:cNvPr>
          <p:cNvSpPr/>
          <p:nvPr/>
        </p:nvSpPr>
        <p:spPr bwMode="auto">
          <a:xfrm>
            <a:off x="182119" y="3754081"/>
            <a:ext cx="2735990" cy="500062"/>
          </a:xfrm>
          <a:prstGeom prst="round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13500000" scaled="1"/>
            <a:tileRect/>
          </a:gradFill>
          <a:ln w="9525" cap="flat" cmpd="sng" algn="ctr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JavaScript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特点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0A4FA48-46E7-4A54-BB21-08E300D3B874}"/>
              </a:ext>
            </a:extLst>
          </p:cNvPr>
          <p:cNvSpPr txBox="1"/>
          <p:nvPr/>
        </p:nvSpPr>
        <p:spPr>
          <a:xfrm>
            <a:off x="3879524" y="1700096"/>
            <a:ext cx="1106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+mj-ea"/>
                <a:ea typeface="+mj-ea"/>
              </a:rPr>
              <a:t>解释性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84AA277-24E5-4783-9C32-DB86A0E7A0E1}"/>
              </a:ext>
            </a:extLst>
          </p:cNvPr>
          <p:cNvSpPr txBox="1"/>
          <p:nvPr/>
        </p:nvSpPr>
        <p:spPr>
          <a:xfrm>
            <a:off x="3700063" y="238612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+mj-ea"/>
                <a:ea typeface="+mj-ea"/>
              </a:rPr>
              <a:t>基于对象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46DB4F0-6BCB-4139-9932-5055F21077E2}"/>
              </a:ext>
            </a:extLst>
          </p:cNvPr>
          <p:cNvSpPr txBox="1"/>
          <p:nvPr/>
        </p:nvSpPr>
        <p:spPr>
          <a:xfrm>
            <a:off x="3725167" y="332030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+mj-ea"/>
                <a:ea typeface="+mj-ea"/>
              </a:rPr>
              <a:t>事件驱动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31DB924-D3D6-4E59-A24F-1A6DB02D5BF7}"/>
              </a:ext>
            </a:extLst>
          </p:cNvPr>
          <p:cNvSpPr txBox="1"/>
          <p:nvPr/>
        </p:nvSpPr>
        <p:spPr>
          <a:xfrm>
            <a:off x="3827943" y="46109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+mj-ea"/>
                <a:ea typeface="+mj-ea"/>
              </a:rPr>
              <a:t>跨平台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E91678E-B6B2-4E9A-BBC5-658D588F2D10}"/>
              </a:ext>
            </a:extLst>
          </p:cNvPr>
          <p:cNvSpPr txBox="1"/>
          <p:nvPr/>
        </p:nvSpPr>
        <p:spPr>
          <a:xfrm>
            <a:off x="3853951" y="571624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+mj-ea"/>
                <a:ea typeface="+mj-ea"/>
              </a:rPr>
              <a:t>安全性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8CD7239-FF57-4F23-A7CD-93B536677CF8}"/>
              </a:ext>
            </a:extLst>
          </p:cNvPr>
          <p:cNvSpPr txBox="1"/>
          <p:nvPr/>
        </p:nvSpPr>
        <p:spPr>
          <a:xfrm>
            <a:off x="5099087" y="1696967"/>
            <a:ext cx="3862795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由浏览器执行、不需要编译。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3569C94-E857-4E30-A2D9-0D915829C892}"/>
              </a:ext>
            </a:extLst>
          </p:cNvPr>
          <p:cNvSpPr txBox="1"/>
          <p:nvPr/>
        </p:nvSpPr>
        <p:spPr>
          <a:xfrm>
            <a:off x="5140896" y="3053814"/>
            <a:ext cx="3820985" cy="12003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直接对用户或客户输入进行响应，无须经过</a:t>
            </a:r>
            <a:r>
              <a:rPr lang="en-US" altLang="zh-CN" sz="2400" dirty="0"/>
              <a:t>Web</a:t>
            </a:r>
            <a:r>
              <a:rPr lang="zh-CN" altLang="en-US" sz="2400" dirty="0">
                <a:latin typeface="+mn-ea"/>
              </a:rPr>
              <a:t>服务程序。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0546929-68D2-4FB8-86C2-79D8C1C84824}"/>
              </a:ext>
            </a:extLst>
          </p:cNvPr>
          <p:cNvSpPr txBox="1"/>
          <p:nvPr/>
        </p:nvSpPr>
        <p:spPr>
          <a:xfrm>
            <a:off x="5115834" y="2370111"/>
            <a:ext cx="3862794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能运用自己已经创建的对象。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7E2ECE1-1245-476B-B3EB-C9E3E6333F0D}"/>
              </a:ext>
            </a:extLst>
          </p:cNvPr>
          <p:cNvSpPr txBox="1"/>
          <p:nvPr/>
        </p:nvSpPr>
        <p:spPr>
          <a:xfrm>
            <a:off x="5140896" y="4426256"/>
            <a:ext cx="3276562" cy="8309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依赖浏览器本身，与操作环境无关。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9FAD0EE-81DB-48B3-9697-CA6BD0F6AB8C}"/>
              </a:ext>
            </a:extLst>
          </p:cNvPr>
          <p:cNvSpPr txBox="1"/>
          <p:nvPr/>
        </p:nvSpPr>
        <p:spPr>
          <a:xfrm>
            <a:off x="5140896" y="5373685"/>
            <a:ext cx="3519766" cy="12003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不能访问本地硬盘，不能对网络文档进行修改和删除等。</a:t>
            </a:r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E277D27A-9C56-499B-B5D4-570B33E62AD2}"/>
              </a:ext>
            </a:extLst>
          </p:cNvPr>
          <p:cNvSpPr>
            <a:spLocks/>
          </p:cNvSpPr>
          <p:nvPr/>
        </p:nvSpPr>
        <p:spPr bwMode="auto">
          <a:xfrm>
            <a:off x="3203893" y="1927799"/>
            <a:ext cx="431800" cy="4242580"/>
          </a:xfrm>
          <a:prstGeom prst="leftBrace">
            <a:avLst>
              <a:gd name="adj1" fmla="val 47216"/>
              <a:gd name="adj2" fmla="val 50000"/>
            </a:avLst>
          </a:prstGeom>
          <a:noFill/>
          <a:ln w="28575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83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9" grpId="0"/>
      <p:bldP spid="30" grpId="0"/>
      <p:bldP spid="31" grpId="0"/>
      <p:bldP spid="32" grpId="0"/>
      <p:bldP spid="18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函数的定义和调用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80</a:t>
            </a:fld>
            <a:endParaRPr lang="en-US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9FA041-5A9C-422C-90E7-C7FBA697F20C}"/>
              </a:ext>
            </a:extLst>
          </p:cNvPr>
          <p:cNvSpPr txBox="1"/>
          <p:nvPr/>
        </p:nvSpPr>
        <p:spPr>
          <a:xfrm>
            <a:off x="986512" y="4667664"/>
            <a:ext cx="7177325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>
                <a:latin typeface="+mn-ea"/>
              </a:rPr>
              <a:t>函数使用</a:t>
            </a:r>
            <a:r>
              <a:rPr lang="en-US" altLang="zh-CN" sz="2400" dirty="0">
                <a:solidFill>
                  <a:srgbClr val="FF0000"/>
                </a:solidFill>
              </a:rPr>
              <a:t>function</a:t>
            </a:r>
            <a:r>
              <a:rPr lang="zh-CN" altLang="en-US" sz="2400" dirty="0">
                <a:latin typeface="+mn-ea"/>
              </a:rPr>
              <a:t>声明，后跟一组参数以及置于大括号中需要执行的一段代码。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AC17B1E-C88B-4305-8B95-36109A1421D0}"/>
              </a:ext>
            </a:extLst>
          </p:cNvPr>
          <p:cNvSpPr txBox="1"/>
          <p:nvPr/>
        </p:nvSpPr>
        <p:spPr>
          <a:xfrm>
            <a:off x="1169004" y="2492523"/>
            <a:ext cx="7177325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>
                <a:latin typeface="+mn-ea"/>
              </a:rPr>
              <a:t>作用：通过函数可以封装任意多条语句，而且可以在任何地方，任何时间调用执行。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A9965C3-AA87-40E5-8362-002DA4774788}"/>
              </a:ext>
            </a:extLst>
          </p:cNvPr>
          <p:cNvSpPr/>
          <p:nvPr/>
        </p:nvSpPr>
        <p:spPr>
          <a:xfrm>
            <a:off x="785131" y="3942270"/>
            <a:ext cx="7561198" cy="476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en-US" altLang="zh-CN" sz="2400" dirty="0">
                <a:solidFill>
                  <a:srgbClr val="00B050"/>
                </a:solidFill>
              </a:rPr>
              <a:t>1</a:t>
            </a:r>
            <a:r>
              <a:rPr lang="zh-CN" altLang="en-US" sz="2400" dirty="0">
                <a:solidFill>
                  <a:srgbClr val="00B050"/>
                </a:solidFill>
              </a:rPr>
              <a:t>、</a:t>
            </a:r>
            <a:r>
              <a:rPr lang="zh-CN" altLang="en-US" sz="2400" dirty="0">
                <a:solidFill>
                  <a:srgbClr val="00B050"/>
                </a:solidFill>
                <a:latin typeface="+mn-ea"/>
              </a:rPr>
              <a:t>函数的定义</a:t>
            </a:r>
            <a:endParaRPr lang="en-US" altLang="zh-CN" sz="2400" dirty="0">
              <a:solidFill>
                <a:srgbClr val="00B05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94721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函数的定义和调用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81</a:t>
            </a:fld>
            <a:endParaRPr lang="en-US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90E5B08-490C-4DFA-A91E-E0D9A2659DD8}"/>
              </a:ext>
            </a:extLst>
          </p:cNvPr>
          <p:cNvSpPr/>
          <p:nvPr/>
        </p:nvSpPr>
        <p:spPr bwMode="auto">
          <a:xfrm>
            <a:off x="555003" y="2456021"/>
            <a:ext cx="1662113" cy="481519"/>
          </a:xfrm>
          <a:prstGeom prst="roundRect">
            <a:avLst/>
          </a:prstGeom>
          <a:gradFill flip="none" rotWithShape="1">
            <a:gsLst>
              <a:gs pos="28000">
                <a:srgbClr val="D3B2FF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0"/>
            <a:tileRect/>
          </a:gradFill>
          <a:ln w="9525" cap="flat" cmpd="sng" algn="ctr">
            <a:solidFill>
              <a:srgbClr val="D3B2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语法格式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58EC415-E1AA-44A8-852C-09CA152E6840}"/>
              </a:ext>
            </a:extLst>
          </p:cNvPr>
          <p:cNvSpPr/>
          <p:nvPr/>
        </p:nvSpPr>
        <p:spPr bwMode="auto">
          <a:xfrm>
            <a:off x="2915336" y="1887577"/>
            <a:ext cx="5744204" cy="1808078"/>
          </a:xfrm>
          <a:prstGeom prst="roundRect">
            <a:avLst/>
          </a:prstGeom>
          <a:gradFill flip="none" rotWithShape="1">
            <a:gsLst>
              <a:gs pos="0">
                <a:srgbClr val="F1CD73">
                  <a:tint val="66000"/>
                  <a:satMod val="160000"/>
                </a:srgbClr>
              </a:gs>
              <a:gs pos="50000">
                <a:srgbClr val="F1CD73">
                  <a:tint val="44500"/>
                  <a:satMod val="160000"/>
                </a:srgbClr>
              </a:gs>
              <a:gs pos="100000">
                <a:srgbClr val="F1CD73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rgbClr val="F1CD73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f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unction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函数名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([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参数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1],[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参数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2]…){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       语句</a:t>
            </a:r>
            <a:endParaRPr lang="en-US" altLang="zh-CN" sz="2400" dirty="0">
              <a:latin typeface="Verdana" pitchFamily="34" charset="0"/>
              <a:ea typeface="宋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       [return 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返回值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]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}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F1A22B84-DBC8-4D50-8F66-465C2D8440AA}"/>
              </a:ext>
            </a:extLst>
          </p:cNvPr>
          <p:cNvSpPr/>
          <p:nvPr/>
        </p:nvSpPr>
        <p:spPr bwMode="auto">
          <a:xfrm rot="16200000">
            <a:off x="2336080" y="2408973"/>
            <a:ext cx="509452" cy="603548"/>
          </a:xfrm>
          <a:prstGeom prst="downArrow">
            <a:avLst/>
          </a:prstGeom>
          <a:solidFill>
            <a:srgbClr val="D3B2FF"/>
          </a:solidFill>
          <a:ln w="952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solidFill>
                  <a:srgbClr val="D3B2FF"/>
                </a:solidFill>
              </a:ln>
              <a:solidFill>
                <a:srgbClr val="D3B2FF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718F98-246D-4478-8FA3-20FC191405C0}"/>
              </a:ext>
            </a:extLst>
          </p:cNvPr>
          <p:cNvSpPr txBox="1"/>
          <p:nvPr/>
        </p:nvSpPr>
        <p:spPr>
          <a:xfrm>
            <a:off x="555003" y="4177157"/>
            <a:ext cx="81740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说明：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lang="zh-CN" altLang="en-US" sz="2400" dirty="0">
                <a:latin typeface="+mn-ea"/>
              </a:rPr>
              <a:t>函数名：必选，用于指定函数名，具有唯一性。</a:t>
            </a:r>
            <a:endParaRPr lang="en-US" altLang="zh-CN" sz="2400" dirty="0">
              <a:latin typeface="+mn-ea"/>
            </a:endParaRPr>
          </a:p>
          <a:p>
            <a:pPr lvl="1"/>
            <a:r>
              <a:rPr lang="zh-CN" altLang="en-US" sz="2400" dirty="0">
                <a:latin typeface="+mn-ea"/>
              </a:rPr>
              <a:t>参数：可选，用于指定参数列表，最多可以有</a:t>
            </a:r>
            <a:r>
              <a:rPr lang="en-US" altLang="zh-CN" sz="2400" dirty="0"/>
              <a:t>255</a:t>
            </a:r>
            <a:r>
              <a:rPr lang="zh-CN" altLang="en-US" sz="2400" dirty="0">
                <a:latin typeface="+mn-ea"/>
              </a:rPr>
              <a:t>个参数。</a:t>
            </a:r>
            <a:endParaRPr lang="en-US" altLang="zh-CN" sz="2400" dirty="0">
              <a:latin typeface="+mn-ea"/>
            </a:endParaRPr>
          </a:p>
          <a:p>
            <a:pPr lvl="1"/>
            <a:r>
              <a:rPr lang="zh-CN" altLang="en-US" sz="2400" dirty="0">
                <a:latin typeface="+mn-ea"/>
              </a:rPr>
              <a:t>语句：必选，是函数体，用于实现函数功能的语句。</a:t>
            </a:r>
            <a:endParaRPr lang="en-US" altLang="zh-CN" sz="2400" dirty="0">
              <a:latin typeface="+mn-ea"/>
            </a:endParaRPr>
          </a:p>
          <a:p>
            <a:pPr lvl="1"/>
            <a:r>
              <a:rPr lang="zh-CN" altLang="en-US" sz="2400" dirty="0">
                <a:latin typeface="+mn-ea"/>
              </a:rPr>
              <a:t>返回值：可选，用于返回数值。</a:t>
            </a:r>
          </a:p>
        </p:txBody>
      </p:sp>
    </p:spTree>
    <p:extLst>
      <p:ext uri="{BB962C8B-B14F-4D97-AF65-F5344CB8AC3E}">
        <p14:creationId xmlns:p14="http://schemas.microsoft.com/office/powerpoint/2010/main" val="29642137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函数的定义和调用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82</a:t>
            </a:fld>
            <a:endParaRPr lang="en-US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9FA041-5A9C-422C-90E7-C7FBA697F20C}"/>
              </a:ext>
            </a:extLst>
          </p:cNvPr>
          <p:cNvSpPr txBox="1"/>
          <p:nvPr/>
        </p:nvSpPr>
        <p:spPr>
          <a:xfrm>
            <a:off x="1101894" y="2432974"/>
            <a:ext cx="7177325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>
                <a:latin typeface="+mn-ea"/>
              </a:rPr>
              <a:t>函数定义后并不会自动执行，要执行一个函数需要在特定的位置调用函数。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A9965C3-AA87-40E5-8362-002DA4774788}"/>
              </a:ext>
            </a:extLst>
          </p:cNvPr>
          <p:cNvSpPr/>
          <p:nvPr/>
        </p:nvSpPr>
        <p:spPr>
          <a:xfrm>
            <a:off x="893286" y="1890313"/>
            <a:ext cx="7561198" cy="476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en-US" altLang="zh-CN" sz="2400" dirty="0">
                <a:solidFill>
                  <a:srgbClr val="00B050"/>
                </a:solidFill>
              </a:rPr>
              <a:t>2</a:t>
            </a:r>
            <a:r>
              <a:rPr lang="zh-CN" altLang="en-US" sz="2400" dirty="0">
                <a:solidFill>
                  <a:srgbClr val="00B050"/>
                </a:solidFill>
              </a:rPr>
              <a:t>、</a:t>
            </a:r>
            <a:r>
              <a:rPr lang="zh-CN" altLang="en-US" sz="2400" dirty="0">
                <a:solidFill>
                  <a:srgbClr val="00B050"/>
                </a:solidFill>
                <a:latin typeface="+mn-ea"/>
              </a:rPr>
              <a:t>函数的调用</a:t>
            </a:r>
            <a:endParaRPr lang="en-US" altLang="zh-CN" sz="2400" dirty="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2B8BE05-EF88-4990-BA6B-EF2D0D9AF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94" y="3317832"/>
            <a:ext cx="3156844" cy="18143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F557B9-609B-4F21-90E9-6CA120261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3" y="5584859"/>
            <a:ext cx="3591040" cy="98223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BF91410-BA96-465A-9A66-F4FE030569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83" y="3292688"/>
            <a:ext cx="4273508" cy="18143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F5121DC-BCC9-423D-848E-D687010F99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09" y="5524494"/>
            <a:ext cx="3723923" cy="1049697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065C53D-0D0B-4A12-BC88-7459B6C652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010" y="5514280"/>
            <a:ext cx="3718556" cy="106635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3" name="箭头: 下 2">
            <a:extLst>
              <a:ext uri="{FF2B5EF4-FFF2-40B4-BE49-F238E27FC236}">
                <a16:creationId xmlns:a16="http://schemas.microsoft.com/office/drawing/2014/main" id="{30C159B6-34D3-4AB2-8AA4-ACA35464FAE5}"/>
              </a:ext>
            </a:extLst>
          </p:cNvPr>
          <p:cNvSpPr/>
          <p:nvPr/>
        </p:nvSpPr>
        <p:spPr bwMode="auto">
          <a:xfrm>
            <a:off x="2294270" y="5185028"/>
            <a:ext cx="386046" cy="34703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6A29FD5C-93D4-4A7F-9CC6-F95163657378}"/>
              </a:ext>
            </a:extLst>
          </p:cNvPr>
          <p:cNvSpPr/>
          <p:nvPr/>
        </p:nvSpPr>
        <p:spPr bwMode="auto">
          <a:xfrm>
            <a:off x="6498290" y="5139517"/>
            <a:ext cx="386046" cy="34703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634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函数的返回值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83</a:t>
            </a:fld>
            <a:endParaRPr lang="en-US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9FA041-5A9C-422C-90E7-C7FBA697F20C}"/>
              </a:ext>
            </a:extLst>
          </p:cNvPr>
          <p:cNvSpPr txBox="1"/>
          <p:nvPr/>
        </p:nvSpPr>
        <p:spPr>
          <a:xfrm>
            <a:off x="1111727" y="1728703"/>
            <a:ext cx="7177325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>
                <a:latin typeface="+mn-ea"/>
              </a:rPr>
              <a:t>对于函数调用，既可以通过参数向函数传递数据，也可以从函数中获取数据，也就是说函数可以返回值。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57098EA-CF12-47AF-AC3B-56268C0E3DC4}"/>
              </a:ext>
            </a:extLst>
          </p:cNvPr>
          <p:cNvSpPr/>
          <p:nvPr/>
        </p:nvSpPr>
        <p:spPr bwMode="auto">
          <a:xfrm>
            <a:off x="1860629" y="2974936"/>
            <a:ext cx="1662113" cy="481519"/>
          </a:xfrm>
          <a:prstGeom prst="roundRect">
            <a:avLst/>
          </a:prstGeom>
          <a:gradFill flip="none" rotWithShape="1">
            <a:gsLst>
              <a:gs pos="28000">
                <a:srgbClr val="D3B2FF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0"/>
            <a:tileRect/>
          </a:gradFill>
          <a:ln w="9525" cap="flat" cmpd="sng" algn="ctr">
            <a:solidFill>
              <a:srgbClr val="D3B2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语法格式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1DEA7D5-8593-4ECE-A180-49BA1D53E26D}"/>
              </a:ext>
            </a:extLst>
          </p:cNvPr>
          <p:cNvSpPr/>
          <p:nvPr/>
        </p:nvSpPr>
        <p:spPr bwMode="auto">
          <a:xfrm>
            <a:off x="4439337" y="2937366"/>
            <a:ext cx="2335090" cy="568443"/>
          </a:xfrm>
          <a:prstGeom prst="roundRect">
            <a:avLst/>
          </a:prstGeom>
          <a:gradFill flip="none" rotWithShape="1">
            <a:gsLst>
              <a:gs pos="0">
                <a:srgbClr val="F1CD73">
                  <a:tint val="66000"/>
                  <a:satMod val="160000"/>
                </a:srgbClr>
              </a:gs>
              <a:gs pos="50000">
                <a:srgbClr val="F1CD73">
                  <a:tint val="44500"/>
                  <a:satMod val="160000"/>
                </a:srgbClr>
              </a:gs>
              <a:gs pos="100000">
                <a:srgbClr val="F1CD73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rgbClr val="F1CD73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return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表达式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;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69638E09-DC84-4851-99AE-3C7731D2EC55}"/>
              </a:ext>
            </a:extLst>
          </p:cNvPr>
          <p:cNvSpPr/>
          <p:nvPr/>
        </p:nvSpPr>
        <p:spPr bwMode="auto">
          <a:xfrm rot="16200000">
            <a:off x="3726313" y="2949309"/>
            <a:ext cx="509452" cy="603548"/>
          </a:xfrm>
          <a:prstGeom prst="downArrow">
            <a:avLst/>
          </a:prstGeom>
          <a:solidFill>
            <a:srgbClr val="D3B2FF"/>
          </a:solidFill>
          <a:ln w="952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solidFill>
                  <a:srgbClr val="D3B2FF"/>
                </a:solidFill>
              </a:ln>
              <a:solidFill>
                <a:srgbClr val="D3B2FF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0" name="文本框 23">
            <a:extLst>
              <a:ext uri="{FF2B5EF4-FFF2-40B4-BE49-F238E27FC236}">
                <a16:creationId xmlns:a16="http://schemas.microsoft.com/office/drawing/2014/main" id="{2A2FB78E-ED31-4725-B904-51549FB91491}"/>
              </a:ext>
            </a:extLst>
          </p:cNvPr>
          <p:cNvSpPr txBox="1"/>
          <p:nvPr/>
        </p:nvSpPr>
        <p:spPr>
          <a:xfrm>
            <a:off x="1111727" y="3692796"/>
            <a:ext cx="7177324" cy="2717867"/>
          </a:xfrm>
          <a:prstGeom prst="rect">
            <a:avLst/>
          </a:prstGeom>
          <a:noFill/>
        </p:spPr>
        <p:txBody>
          <a:bodyPr wrap="square" lIns="100782" tIns="50391" rIns="100782" bIns="50391">
            <a:spAutoFit/>
          </a:bodyPr>
          <a:lstStyle/>
          <a:p>
            <a:pPr algn="just" defTabSz="685302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说明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 defTabSz="685302" fontAlgn="auto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/>
              <a:t>1</a:t>
            </a:r>
            <a:r>
              <a:rPr lang="zh-CN" altLang="en-US" sz="2400" kern="0" dirty="0">
                <a:latin typeface="+mn-ea"/>
              </a:rPr>
              <a:t>、函数会在执行完</a:t>
            </a:r>
            <a:r>
              <a:rPr lang="en-US" altLang="zh-CN" sz="2400" kern="0" dirty="0"/>
              <a:t>return</a:t>
            </a:r>
            <a:r>
              <a:rPr lang="zh-CN" altLang="en-US" sz="2400" kern="0" dirty="0">
                <a:latin typeface="+mn-ea"/>
              </a:rPr>
              <a:t>语句之后停止并立即退出。</a:t>
            </a:r>
            <a:endParaRPr lang="en-US" altLang="zh-CN" sz="2400" kern="0" dirty="0">
              <a:latin typeface="+mn-ea"/>
            </a:endParaRPr>
          </a:p>
          <a:p>
            <a:pPr indent="457200" algn="just" defTabSz="685302" fontAlgn="auto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/>
              <a:t>2</a:t>
            </a:r>
            <a:r>
              <a:rPr lang="zh-CN" altLang="en-US" sz="2400" kern="0" dirty="0">
                <a:latin typeface="+mn-ea"/>
              </a:rPr>
              <a:t>、</a:t>
            </a:r>
            <a:r>
              <a:rPr lang="en-US" altLang="zh-CN" sz="2400" kern="0" dirty="0"/>
              <a:t>return</a:t>
            </a:r>
            <a:r>
              <a:rPr lang="zh-CN" altLang="en-US" sz="2400" kern="0" dirty="0">
                <a:latin typeface="+mn-ea"/>
              </a:rPr>
              <a:t>语句也可以不带有任何返回值，一般用于需要提前停止函数执行而又不需要返回值的情况下。</a:t>
            </a:r>
            <a:endParaRPr lang="en-US" altLang="zh-CN" sz="2400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754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函数的返回值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84</a:t>
            </a:fld>
            <a:endParaRPr lang="en-US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9FA041-5A9C-422C-90E7-C7FBA697F20C}"/>
              </a:ext>
            </a:extLst>
          </p:cNvPr>
          <p:cNvSpPr txBox="1"/>
          <p:nvPr/>
        </p:nvSpPr>
        <p:spPr>
          <a:xfrm>
            <a:off x="1398350" y="1642768"/>
            <a:ext cx="7177325" cy="1731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>
                <a:latin typeface="+mn-ea"/>
              </a:rPr>
              <a:t>模拟淘宝网计算购物车中商品总价的功能。假设购物车中有如下商品信息：</a:t>
            </a:r>
            <a:endParaRPr lang="en-US" altLang="zh-CN" sz="2400" dirty="0">
              <a:latin typeface="+mn-ea"/>
            </a:endParaRPr>
          </a:p>
          <a:p>
            <a:pPr marL="914400" lvl="1" indent="-457200">
              <a:lnSpc>
                <a:spcPts val="3300"/>
              </a:lnSpc>
              <a:buFont typeface="+mj-ea"/>
              <a:buAutoNum type="circleNumDbPlain"/>
            </a:pPr>
            <a:r>
              <a:rPr lang="zh-CN" altLang="en-US" sz="2400" dirty="0">
                <a:latin typeface="+mn-ea"/>
              </a:rPr>
              <a:t>手机：单价</a:t>
            </a:r>
            <a:r>
              <a:rPr lang="en-US" altLang="zh-CN" sz="2400" dirty="0"/>
              <a:t>2500</a:t>
            </a:r>
            <a:r>
              <a:rPr lang="zh-CN" altLang="en-US" sz="2400" dirty="0">
                <a:latin typeface="+mn-ea"/>
              </a:rPr>
              <a:t>元，数量</a:t>
            </a:r>
            <a:r>
              <a:rPr lang="en-US" altLang="zh-CN" sz="2400" dirty="0"/>
              <a:t>2</a:t>
            </a:r>
            <a:r>
              <a:rPr lang="zh-CN" altLang="en-US" sz="2400" dirty="0">
                <a:latin typeface="+mn-ea"/>
              </a:rPr>
              <a:t>台；</a:t>
            </a:r>
            <a:endParaRPr lang="en-US" altLang="zh-CN" sz="2400" dirty="0">
              <a:latin typeface="+mn-ea"/>
            </a:endParaRPr>
          </a:p>
          <a:p>
            <a:pPr marL="914400" lvl="1" indent="-457200">
              <a:lnSpc>
                <a:spcPts val="3300"/>
              </a:lnSpc>
              <a:buFont typeface="+mj-ea"/>
              <a:buAutoNum type="circleNumDbPlain"/>
            </a:pPr>
            <a:r>
              <a:rPr lang="zh-CN" altLang="en-US" sz="2400" dirty="0">
                <a:latin typeface="+mn-ea"/>
              </a:rPr>
              <a:t>笔记本：单价</a:t>
            </a:r>
            <a:r>
              <a:rPr lang="en-US" altLang="zh-CN" sz="2400" dirty="0"/>
              <a:t>5000</a:t>
            </a:r>
            <a:r>
              <a:rPr lang="zh-CN" altLang="en-US" sz="2400" dirty="0">
                <a:latin typeface="+mn-ea"/>
              </a:rPr>
              <a:t>元，数量</a:t>
            </a:r>
            <a:r>
              <a:rPr lang="en-US" altLang="zh-CN" sz="2400" dirty="0"/>
              <a:t>1</a:t>
            </a:r>
            <a:r>
              <a:rPr lang="zh-CN" altLang="en-US" sz="2400" dirty="0">
                <a:latin typeface="+mn-ea"/>
              </a:rPr>
              <a:t>台。</a:t>
            </a:r>
            <a:endParaRPr lang="en-US" altLang="zh-CN" sz="2400" dirty="0">
              <a:latin typeface="+mn-ea"/>
            </a:endParaRPr>
          </a:p>
        </p:txBody>
      </p:sp>
      <p:sp>
        <p:nvSpPr>
          <p:cNvPr id="17" name="流程图: 可选过程 16">
            <a:extLst>
              <a:ext uri="{FF2B5EF4-FFF2-40B4-BE49-F238E27FC236}">
                <a16:creationId xmlns:a16="http://schemas.microsoft.com/office/drawing/2014/main" id="{FB1B01B2-C0A7-4201-95FA-D3EBEB4AB1BA}"/>
              </a:ext>
            </a:extLst>
          </p:cNvPr>
          <p:cNvSpPr/>
          <p:nvPr/>
        </p:nvSpPr>
        <p:spPr bwMode="auto">
          <a:xfrm>
            <a:off x="835462" y="1655885"/>
            <a:ext cx="980388" cy="442812"/>
          </a:xfrm>
          <a:prstGeom prst="flowChartAlternateProcess">
            <a:avLst/>
          </a:prstGeom>
          <a:solidFill>
            <a:srgbClr val="77D9ED"/>
          </a:solidFill>
          <a:ln w="9525" cap="flat" cmpd="sng" algn="ctr">
            <a:solidFill>
              <a:srgbClr val="77D9ED"/>
            </a:solidFill>
            <a:prstDash val="solid"/>
            <a:round/>
            <a:headEnd type="none" w="sm" len="sm"/>
            <a:tailEnd type="none" w="sm" len="sm"/>
          </a:ln>
          <a:effectLst>
            <a:innerShdw blurRad="114300">
              <a:prstClr val="black"/>
            </a:inn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406704-D94D-461F-9870-DB5B3B12D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97" y="3509513"/>
            <a:ext cx="5559286" cy="27488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6F790B-A4DC-431C-8182-8A73E3BA6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084" y="4586029"/>
            <a:ext cx="4200000" cy="1171429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6BDA223-2429-41B8-AD6C-A9D89E40BF0D}"/>
              </a:ext>
            </a:extLst>
          </p:cNvPr>
          <p:cNvSpPr txBox="1"/>
          <p:nvPr/>
        </p:nvSpPr>
        <p:spPr>
          <a:xfrm>
            <a:off x="6197600" y="395155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显示结果：</a:t>
            </a:r>
          </a:p>
        </p:txBody>
      </p:sp>
    </p:spTree>
    <p:extLst>
      <p:ext uri="{BB962C8B-B14F-4D97-AF65-F5344CB8AC3E}">
        <p14:creationId xmlns:p14="http://schemas.microsoft.com/office/powerpoint/2010/main" val="259452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8825"/>
            <a:ext cx="8001000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1.7 </a:t>
            </a:r>
            <a:r>
              <a:rPr lang="zh-CN" altLang="en-US" dirty="0"/>
              <a:t>对象</a:t>
            </a:r>
            <a:r>
              <a:rPr lang="en-US" altLang="zh-CN" dirty="0"/>
              <a:t> </a:t>
            </a:r>
            <a:endParaRPr lang="zh-CN" altLang="en-US" sz="3600" b="0" dirty="0"/>
          </a:p>
        </p:txBody>
      </p:sp>
      <p:sp>
        <p:nvSpPr>
          <p:cNvPr id="247811" name="Rectangle 3">
            <a:extLst>
              <a:ext uri="{FF2B5EF4-FFF2-40B4-BE49-F238E27FC236}">
                <a16:creationId xmlns:a16="http://schemas.microsoft.com/office/drawing/2014/main" id="{F5E1A31D-6FA6-4262-B3DD-73A47AB8C7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916113"/>
            <a:ext cx="8062912" cy="419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3200" b="0" dirty="0"/>
              <a:t>对象简介</a:t>
            </a:r>
            <a:endParaRPr lang="en-US" altLang="zh-CN" sz="3200" b="0" dirty="0"/>
          </a:p>
          <a:p>
            <a:pPr eaLnBrk="1" hangingPunct="1"/>
            <a:r>
              <a:rPr lang="zh-CN" altLang="en-US" sz="3200" b="0" dirty="0"/>
              <a:t>对象分类</a:t>
            </a:r>
            <a:endParaRPr lang="en-US" altLang="zh-CN" sz="3200" b="0" dirty="0"/>
          </a:p>
          <a:p>
            <a:pPr eaLnBrk="1" hangingPunct="1"/>
            <a:r>
              <a:rPr lang="zh-CN" altLang="en-US" sz="3200" b="0" dirty="0"/>
              <a:t>创建对象</a:t>
            </a:r>
            <a:endParaRPr lang="en-US" altLang="zh-CN" sz="3200" b="0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0" dirty="0"/>
              <a:t>   </a:t>
            </a:r>
            <a:endParaRPr lang="zh-CN" altLang="en-US" sz="240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63287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对象简介</a:t>
            </a:r>
            <a:r>
              <a:rPr lang="en-US" altLang="zh-CN" dirty="0"/>
              <a:t>—</a:t>
            </a:r>
            <a:r>
              <a:rPr lang="zh-CN" altLang="en-US" dirty="0"/>
              <a:t>什么是对象？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86</a:t>
            </a:fld>
            <a:endParaRPr lang="en-US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8EE61E-4755-470E-9283-EA8B1A2280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1" t="6319" r="9170" b="3109"/>
          <a:stretch/>
        </p:blipFill>
        <p:spPr>
          <a:xfrm>
            <a:off x="753762" y="2187146"/>
            <a:ext cx="3509319" cy="31880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0DFB54-796D-478F-B2DE-3B820980AA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2" t="11234" r="6202" b="6204"/>
          <a:stretch/>
        </p:blipFill>
        <p:spPr>
          <a:xfrm>
            <a:off x="4955145" y="2187146"/>
            <a:ext cx="3620530" cy="3274541"/>
          </a:xfrm>
          <a:prstGeom prst="rect">
            <a:avLst/>
          </a:prstGeom>
        </p:spPr>
      </p:pic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7A8229B4-8BB2-40E0-BEEB-44E71B1DCC9C}"/>
              </a:ext>
            </a:extLst>
          </p:cNvPr>
          <p:cNvSpPr/>
          <p:nvPr/>
        </p:nvSpPr>
        <p:spPr bwMode="auto">
          <a:xfrm>
            <a:off x="1447061" y="2876365"/>
            <a:ext cx="2254928" cy="479395"/>
          </a:xfrm>
          <a:prstGeom prst="flowChartAlternateProcess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noFill/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1" name="流程图: 可选过程 10">
            <a:extLst>
              <a:ext uri="{FF2B5EF4-FFF2-40B4-BE49-F238E27FC236}">
                <a16:creationId xmlns:a16="http://schemas.microsoft.com/office/drawing/2014/main" id="{AFEEB5A0-9C83-43D0-8700-4FA1EFDA0E2C}"/>
              </a:ext>
            </a:extLst>
          </p:cNvPr>
          <p:cNvSpPr/>
          <p:nvPr/>
        </p:nvSpPr>
        <p:spPr bwMode="auto">
          <a:xfrm>
            <a:off x="1447061" y="4196231"/>
            <a:ext cx="2254928" cy="479395"/>
          </a:xfrm>
          <a:prstGeom prst="flowChartAlternateProcess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noFill/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2" name="流程图: 可选过程 11">
            <a:extLst>
              <a:ext uri="{FF2B5EF4-FFF2-40B4-BE49-F238E27FC236}">
                <a16:creationId xmlns:a16="http://schemas.microsoft.com/office/drawing/2014/main" id="{D59365F2-C837-4B19-92F2-C22CEF5DA774}"/>
              </a:ext>
            </a:extLst>
          </p:cNvPr>
          <p:cNvSpPr/>
          <p:nvPr/>
        </p:nvSpPr>
        <p:spPr bwMode="auto">
          <a:xfrm>
            <a:off x="5465084" y="2949605"/>
            <a:ext cx="2436041" cy="479395"/>
          </a:xfrm>
          <a:prstGeom prst="flowChartAlternateProcess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noFill/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4" name="流程图: 可选过程 13">
            <a:extLst>
              <a:ext uri="{FF2B5EF4-FFF2-40B4-BE49-F238E27FC236}">
                <a16:creationId xmlns:a16="http://schemas.microsoft.com/office/drawing/2014/main" id="{03CEA937-48EE-41DE-BD59-5F367FC14592}"/>
              </a:ext>
            </a:extLst>
          </p:cNvPr>
          <p:cNvSpPr/>
          <p:nvPr/>
        </p:nvSpPr>
        <p:spPr bwMode="auto">
          <a:xfrm>
            <a:off x="5465084" y="4178416"/>
            <a:ext cx="2592280" cy="479395"/>
          </a:xfrm>
          <a:prstGeom prst="flowChartAlternateProcess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noFill/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9" name="流程图: 可选过程 8">
            <a:extLst>
              <a:ext uri="{FF2B5EF4-FFF2-40B4-BE49-F238E27FC236}">
                <a16:creationId xmlns:a16="http://schemas.microsoft.com/office/drawing/2014/main" id="{59D67FC4-9886-40D1-8B03-0959053602B2}"/>
              </a:ext>
            </a:extLst>
          </p:cNvPr>
          <p:cNvSpPr/>
          <p:nvPr/>
        </p:nvSpPr>
        <p:spPr bwMode="auto">
          <a:xfrm>
            <a:off x="6301753" y="1320242"/>
            <a:ext cx="918941" cy="522807"/>
          </a:xfrm>
          <a:prstGeom prst="flowChartAlternateProcess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变量</a:t>
            </a:r>
          </a:p>
        </p:txBody>
      </p:sp>
      <p:sp>
        <p:nvSpPr>
          <p:cNvPr id="16" name="流程图: 可选过程 15">
            <a:extLst>
              <a:ext uri="{FF2B5EF4-FFF2-40B4-BE49-F238E27FC236}">
                <a16:creationId xmlns:a16="http://schemas.microsoft.com/office/drawing/2014/main" id="{B1208B6A-B197-4EB4-B1EC-71EE157F8BC8}"/>
              </a:ext>
            </a:extLst>
          </p:cNvPr>
          <p:cNvSpPr/>
          <p:nvPr/>
        </p:nvSpPr>
        <p:spPr bwMode="auto">
          <a:xfrm>
            <a:off x="6327785" y="5761269"/>
            <a:ext cx="866875" cy="529710"/>
          </a:xfrm>
          <a:prstGeom prst="flowChartAlternateProcess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函数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7C42E15-DC0F-45B9-A326-531E0CC119E2}"/>
              </a:ext>
            </a:extLst>
          </p:cNvPr>
          <p:cNvCxnSpPr/>
          <p:nvPr/>
        </p:nvCxnSpPr>
        <p:spPr bwMode="auto">
          <a:xfrm flipV="1">
            <a:off x="5943600" y="1952368"/>
            <a:ext cx="617838" cy="923997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74296DC-A220-41DD-9889-9F48ACF3895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70357" y="1951783"/>
            <a:ext cx="611817" cy="92458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68CC8EA-908B-4959-88D2-AFFFCAA85A00}"/>
              </a:ext>
            </a:extLst>
          </p:cNvPr>
          <p:cNvCxnSpPr>
            <a:cxnSpLocks/>
          </p:cNvCxnSpPr>
          <p:nvPr/>
        </p:nvCxnSpPr>
        <p:spPr bwMode="auto">
          <a:xfrm flipH="1">
            <a:off x="6870357" y="4758295"/>
            <a:ext cx="624617" cy="938170"/>
          </a:xfrm>
          <a:prstGeom prst="straightConnector1">
            <a:avLst/>
          </a:prstGeom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5C5F49B-FEDC-4D9F-A45A-27541D7E0815}"/>
              </a:ext>
            </a:extLst>
          </p:cNvPr>
          <p:cNvCxnSpPr>
            <a:cxnSpLocks/>
          </p:cNvCxnSpPr>
          <p:nvPr/>
        </p:nvCxnSpPr>
        <p:spPr bwMode="auto">
          <a:xfrm>
            <a:off x="5888681" y="4748414"/>
            <a:ext cx="672757" cy="948051"/>
          </a:xfrm>
          <a:prstGeom prst="straightConnector1">
            <a:avLst/>
          </a:prstGeom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箭头: 左右 28">
            <a:extLst>
              <a:ext uri="{FF2B5EF4-FFF2-40B4-BE49-F238E27FC236}">
                <a16:creationId xmlns:a16="http://schemas.microsoft.com/office/drawing/2014/main" id="{FE2AD2AC-1259-4CAA-99E7-12374124CC3D}"/>
              </a:ext>
            </a:extLst>
          </p:cNvPr>
          <p:cNvSpPr/>
          <p:nvPr/>
        </p:nvSpPr>
        <p:spPr bwMode="auto">
          <a:xfrm>
            <a:off x="3996215" y="2874362"/>
            <a:ext cx="1145220" cy="608975"/>
          </a:xfrm>
          <a:prstGeom prst="left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特性</a:t>
            </a:r>
          </a:p>
        </p:txBody>
      </p:sp>
      <p:sp>
        <p:nvSpPr>
          <p:cNvPr id="30" name="箭头: 左右 29">
            <a:extLst>
              <a:ext uri="{FF2B5EF4-FFF2-40B4-BE49-F238E27FC236}">
                <a16:creationId xmlns:a16="http://schemas.microsoft.com/office/drawing/2014/main" id="{BF59E4EE-4898-468A-88E1-FF3FD390621E}"/>
              </a:ext>
            </a:extLst>
          </p:cNvPr>
          <p:cNvSpPr/>
          <p:nvPr/>
        </p:nvSpPr>
        <p:spPr bwMode="auto">
          <a:xfrm>
            <a:off x="4002565" y="4149320"/>
            <a:ext cx="1145220" cy="608975"/>
          </a:xfrm>
          <a:prstGeom prst="leftRight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动作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17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4" grpId="0" animBg="1"/>
      <p:bldP spid="9" grpId="0" animBg="1"/>
      <p:bldP spid="16" grpId="0" animBg="1"/>
      <p:bldP spid="29" grpId="0" animBg="1"/>
      <p:bldP spid="3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对象简介</a:t>
            </a:r>
            <a:r>
              <a:rPr lang="en-US" altLang="zh-CN" dirty="0"/>
              <a:t>—</a:t>
            </a:r>
            <a:r>
              <a:rPr lang="zh-CN" altLang="en-US" dirty="0"/>
              <a:t>属性和方法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87</a:t>
            </a:fld>
            <a:endParaRPr lang="en-US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8BA36A-C22A-4502-BE7C-030BB9814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7" t="3599" r="3460" b="3672"/>
          <a:stretch/>
        </p:blipFill>
        <p:spPr>
          <a:xfrm>
            <a:off x="190638" y="1905166"/>
            <a:ext cx="8558075" cy="180216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A364559-8F5E-448B-98F5-59F5757EFE57}"/>
              </a:ext>
            </a:extLst>
          </p:cNvPr>
          <p:cNvSpPr txBox="1"/>
          <p:nvPr/>
        </p:nvSpPr>
        <p:spPr>
          <a:xfrm>
            <a:off x="1099314" y="3976214"/>
            <a:ext cx="7177325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>
                <a:latin typeface="+mn-ea"/>
              </a:rPr>
              <a:t>包含在对象内部的变量称为对象的属性，用来描述对象特性的一组数据，表明对象的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状态</a:t>
            </a:r>
            <a:r>
              <a:rPr lang="zh-CN" altLang="en-US" sz="2400" dirty="0">
                <a:latin typeface="+mn-ea"/>
              </a:rPr>
              <a:t>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8C8B65D-85BF-4E21-8B82-6E7ED937D9B7}"/>
              </a:ext>
            </a:extLst>
          </p:cNvPr>
          <p:cNvSpPr/>
          <p:nvPr/>
        </p:nvSpPr>
        <p:spPr>
          <a:xfrm>
            <a:off x="791401" y="3517205"/>
            <a:ext cx="7561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en-US" altLang="zh-CN" sz="2400" dirty="0">
                <a:solidFill>
                  <a:srgbClr val="00B050"/>
                </a:solidFill>
                <a:latin typeface="+mn-ea"/>
              </a:rPr>
              <a:t>1</a:t>
            </a:r>
            <a:r>
              <a:rPr lang="zh-CN" altLang="en-US" sz="2400" dirty="0">
                <a:solidFill>
                  <a:srgbClr val="00B050"/>
                </a:solidFill>
                <a:latin typeface="+mn-ea"/>
              </a:rPr>
              <a:t>、对象的属性</a:t>
            </a:r>
            <a:endParaRPr lang="en-US" altLang="zh-CN" sz="2400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663515AF-0818-4DD5-8938-0C696C6ABB67}"/>
              </a:ext>
            </a:extLst>
          </p:cNvPr>
          <p:cNvSpPr/>
          <p:nvPr/>
        </p:nvSpPr>
        <p:spPr bwMode="auto">
          <a:xfrm>
            <a:off x="1328193" y="5200766"/>
            <a:ext cx="3028535" cy="481519"/>
          </a:xfrm>
          <a:prstGeom prst="roundRect">
            <a:avLst/>
          </a:prstGeom>
          <a:gradFill flip="none" rotWithShape="1">
            <a:gsLst>
              <a:gs pos="28000">
                <a:srgbClr val="D3B2FF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0"/>
            <a:tileRect/>
          </a:gradFill>
          <a:ln w="9525" cap="flat" cmpd="sng" algn="ctr">
            <a:solidFill>
              <a:srgbClr val="D3B2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获取或设置属性语法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FEE5B31-CBC6-4E8A-87CA-4280056F5F14}"/>
              </a:ext>
            </a:extLst>
          </p:cNvPr>
          <p:cNvSpPr/>
          <p:nvPr/>
        </p:nvSpPr>
        <p:spPr bwMode="auto">
          <a:xfrm>
            <a:off x="5363974" y="4828699"/>
            <a:ext cx="2633494" cy="568443"/>
          </a:xfrm>
          <a:prstGeom prst="roundRect">
            <a:avLst/>
          </a:prstGeom>
          <a:gradFill flip="none" rotWithShape="1">
            <a:gsLst>
              <a:gs pos="0">
                <a:srgbClr val="F1CD73">
                  <a:tint val="66000"/>
                  <a:satMod val="160000"/>
                </a:srgbClr>
              </a:gs>
              <a:gs pos="50000">
                <a:srgbClr val="F1CD73">
                  <a:tint val="44500"/>
                  <a:satMod val="160000"/>
                </a:srgbClr>
              </a:gs>
              <a:gs pos="100000">
                <a:srgbClr val="F1CD73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rgbClr val="F1CD73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①对象名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.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属性名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;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DA559BDA-B81C-41E6-8E3A-1D40BA976070}"/>
              </a:ext>
            </a:extLst>
          </p:cNvPr>
          <p:cNvSpPr/>
          <p:nvPr/>
        </p:nvSpPr>
        <p:spPr bwMode="auto">
          <a:xfrm rot="16200000">
            <a:off x="4622223" y="5153718"/>
            <a:ext cx="509452" cy="603548"/>
          </a:xfrm>
          <a:prstGeom prst="downArrow">
            <a:avLst/>
          </a:prstGeom>
          <a:solidFill>
            <a:srgbClr val="D3B2FF"/>
          </a:solidFill>
          <a:ln w="952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solidFill>
                  <a:srgbClr val="D3B2FF"/>
                </a:solidFill>
              </a:ln>
              <a:solidFill>
                <a:srgbClr val="D3B2FF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19D2BD5-0D03-4B47-B9C9-6F06358CEBD5}"/>
              </a:ext>
            </a:extLst>
          </p:cNvPr>
          <p:cNvSpPr/>
          <p:nvPr/>
        </p:nvSpPr>
        <p:spPr>
          <a:xfrm>
            <a:off x="1779996" y="6129461"/>
            <a:ext cx="5153464" cy="4764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如：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var name =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用户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.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用户名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B1433F1-4CE1-408B-919D-21E2C64009D5}"/>
              </a:ext>
            </a:extLst>
          </p:cNvPr>
          <p:cNvSpPr/>
          <p:nvPr/>
        </p:nvSpPr>
        <p:spPr bwMode="auto">
          <a:xfrm>
            <a:off x="5363974" y="5468577"/>
            <a:ext cx="2822561" cy="568443"/>
          </a:xfrm>
          <a:prstGeom prst="roundRect">
            <a:avLst/>
          </a:prstGeom>
          <a:gradFill flip="none" rotWithShape="1">
            <a:gsLst>
              <a:gs pos="0">
                <a:srgbClr val="F1CD73">
                  <a:tint val="66000"/>
                  <a:satMod val="160000"/>
                </a:srgbClr>
              </a:gs>
              <a:gs pos="50000">
                <a:srgbClr val="F1CD73">
                  <a:tint val="44500"/>
                  <a:satMod val="160000"/>
                </a:srgbClr>
              </a:gs>
              <a:gs pos="100000">
                <a:srgbClr val="F1CD73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rgbClr val="F1CD73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②对象名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[“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属性名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”]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753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对象简介</a:t>
            </a:r>
            <a:r>
              <a:rPr lang="en-US" altLang="zh-CN" dirty="0"/>
              <a:t>—</a:t>
            </a:r>
            <a:r>
              <a:rPr lang="zh-CN" altLang="en-US" dirty="0"/>
              <a:t>属性和方法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88</a:t>
            </a:fld>
            <a:endParaRPr lang="en-US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364559-8F5E-448B-98F5-59F5757EFE57}"/>
              </a:ext>
            </a:extLst>
          </p:cNvPr>
          <p:cNvSpPr txBox="1"/>
          <p:nvPr/>
        </p:nvSpPr>
        <p:spPr>
          <a:xfrm>
            <a:off x="1118186" y="2282851"/>
            <a:ext cx="7177325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>
                <a:latin typeface="+mn-ea"/>
              </a:rPr>
              <a:t>包含在对象内部的函数称为对象的方法，它可以用来实现某个功能，表明对象所具有的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行为</a:t>
            </a:r>
            <a:r>
              <a:rPr lang="zh-CN" altLang="en-US" sz="2400" dirty="0">
                <a:latin typeface="+mn-ea"/>
              </a:rPr>
              <a:t>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8C8B65D-85BF-4E21-8B82-6E7ED937D9B7}"/>
              </a:ext>
            </a:extLst>
          </p:cNvPr>
          <p:cNvSpPr/>
          <p:nvPr/>
        </p:nvSpPr>
        <p:spPr>
          <a:xfrm>
            <a:off x="791401" y="1736265"/>
            <a:ext cx="7561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en-US" altLang="zh-CN" sz="2400" dirty="0">
                <a:solidFill>
                  <a:srgbClr val="00B050"/>
                </a:solidFill>
                <a:latin typeface="+mn-ea"/>
              </a:rPr>
              <a:t>2</a:t>
            </a:r>
            <a:r>
              <a:rPr lang="zh-CN" altLang="en-US" sz="2400" dirty="0">
                <a:solidFill>
                  <a:srgbClr val="00B050"/>
                </a:solidFill>
                <a:latin typeface="+mn-ea"/>
              </a:rPr>
              <a:t>、对象的方法</a:t>
            </a:r>
            <a:endParaRPr lang="en-US" altLang="zh-CN" sz="2400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663515AF-0818-4DD5-8938-0C696C6ABB67}"/>
              </a:ext>
            </a:extLst>
          </p:cNvPr>
          <p:cNvSpPr/>
          <p:nvPr/>
        </p:nvSpPr>
        <p:spPr bwMode="auto">
          <a:xfrm>
            <a:off x="1101922" y="3492431"/>
            <a:ext cx="3028535" cy="481519"/>
          </a:xfrm>
          <a:prstGeom prst="roundRect">
            <a:avLst/>
          </a:prstGeom>
          <a:gradFill flip="none" rotWithShape="1">
            <a:gsLst>
              <a:gs pos="28000">
                <a:srgbClr val="D3B2FF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0"/>
            <a:tileRect/>
          </a:gradFill>
          <a:ln w="9525" cap="flat" cmpd="sng" algn="ctr">
            <a:solidFill>
              <a:srgbClr val="D3B2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获取或设置属性语法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FEE5B31-CBC6-4E8A-87CA-4280056F5F14}"/>
              </a:ext>
            </a:extLst>
          </p:cNvPr>
          <p:cNvSpPr/>
          <p:nvPr/>
        </p:nvSpPr>
        <p:spPr bwMode="auto">
          <a:xfrm>
            <a:off x="5234003" y="3427775"/>
            <a:ext cx="3127474" cy="568443"/>
          </a:xfrm>
          <a:prstGeom prst="roundRect">
            <a:avLst/>
          </a:prstGeom>
          <a:gradFill flip="none" rotWithShape="1">
            <a:gsLst>
              <a:gs pos="0">
                <a:srgbClr val="F1CD73">
                  <a:tint val="66000"/>
                  <a:satMod val="160000"/>
                </a:srgbClr>
              </a:gs>
              <a:gs pos="50000">
                <a:srgbClr val="F1CD73">
                  <a:tint val="44500"/>
                  <a:satMod val="160000"/>
                </a:srgbClr>
              </a:gs>
              <a:gs pos="100000">
                <a:srgbClr val="F1CD73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rgbClr val="F1CD73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对象名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.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方法名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(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参数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)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;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DA559BDA-B81C-41E6-8E3A-1D40BA976070}"/>
              </a:ext>
            </a:extLst>
          </p:cNvPr>
          <p:cNvSpPr/>
          <p:nvPr/>
        </p:nvSpPr>
        <p:spPr bwMode="auto">
          <a:xfrm rot="16200000">
            <a:off x="4474801" y="3431416"/>
            <a:ext cx="509452" cy="603548"/>
          </a:xfrm>
          <a:prstGeom prst="downArrow">
            <a:avLst/>
          </a:prstGeom>
          <a:solidFill>
            <a:srgbClr val="D3B2FF"/>
          </a:solidFill>
          <a:ln w="952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solidFill>
                  <a:srgbClr val="D3B2FF"/>
                </a:solidFill>
              </a:ln>
              <a:solidFill>
                <a:srgbClr val="D3B2FF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19D2BD5-0D03-4B47-B9C9-6F06358CEBD5}"/>
              </a:ext>
            </a:extLst>
          </p:cNvPr>
          <p:cNvSpPr/>
          <p:nvPr/>
        </p:nvSpPr>
        <p:spPr>
          <a:xfrm>
            <a:off x="2812500" y="4110021"/>
            <a:ext cx="3230505" cy="4764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如：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用户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注册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();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221C1D0-73A9-4E55-828B-2D902EF0C42D}"/>
              </a:ext>
            </a:extLst>
          </p:cNvPr>
          <p:cNvSpPr txBox="1"/>
          <p:nvPr/>
        </p:nvSpPr>
        <p:spPr>
          <a:xfrm>
            <a:off x="986512" y="5186003"/>
            <a:ext cx="7177325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>
                <a:latin typeface="+mn-ea"/>
              </a:rPr>
              <a:t>因此，在</a:t>
            </a:r>
            <a:r>
              <a:rPr lang="en-US" altLang="zh-CN" sz="2400" dirty="0"/>
              <a:t>JavaScript</a:t>
            </a:r>
            <a:r>
              <a:rPr lang="zh-CN" altLang="en-US" sz="2400" dirty="0">
                <a:latin typeface="+mn-ea"/>
              </a:rPr>
              <a:t>中，对象就是属性和方法的集合，这些属性和方法也叫做对象的成员。</a:t>
            </a:r>
          </a:p>
        </p:txBody>
      </p:sp>
    </p:spTree>
    <p:extLst>
      <p:ext uri="{BB962C8B-B14F-4D97-AF65-F5344CB8AC3E}">
        <p14:creationId xmlns:p14="http://schemas.microsoft.com/office/powerpoint/2010/main" val="23581634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对象分类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89</a:t>
            </a:fld>
            <a:endParaRPr lang="en-US" altLang="en-US"/>
          </a:p>
        </p:txBody>
      </p:sp>
      <p:sp>
        <p:nvSpPr>
          <p:cNvPr id="23" name="TextBox 76">
            <a:extLst>
              <a:ext uri="{FF2B5EF4-FFF2-40B4-BE49-F238E27FC236}">
                <a16:creationId xmlns:a16="http://schemas.microsoft.com/office/drawing/2014/main" id="{24D0ADD7-55CD-4F91-95DD-E6526C48D54B}"/>
              </a:ext>
            </a:extLst>
          </p:cNvPr>
          <p:cNvSpPr txBox="1"/>
          <p:nvPr/>
        </p:nvSpPr>
        <p:spPr>
          <a:xfrm>
            <a:off x="774210" y="1790952"/>
            <a:ext cx="2372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400" b="1" dirty="0">
                <a:solidFill>
                  <a:srgbClr val="00B050"/>
                </a:solidFill>
                <a:latin typeface="+mn-ea"/>
              </a:rPr>
              <a:t>1</a:t>
            </a: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、内置对象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AD13446-4D0E-4842-9D1A-C1ACDCAEC5BB}"/>
              </a:ext>
            </a:extLst>
          </p:cNvPr>
          <p:cNvSpPr txBox="1"/>
          <p:nvPr/>
        </p:nvSpPr>
        <p:spPr>
          <a:xfrm>
            <a:off x="1126443" y="2274929"/>
            <a:ext cx="7449232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>
                <a:latin typeface="+mn-ea"/>
              </a:rPr>
              <a:t>由 </a:t>
            </a:r>
            <a:r>
              <a:rPr lang="en-US" altLang="zh-CN" sz="2400" dirty="0"/>
              <a:t>ECMAScript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US" sz="2400" dirty="0">
                <a:latin typeface="+mn-ea"/>
              </a:rPr>
              <a:t>实现提供的、独立于宿主环境的所有对象，在 </a:t>
            </a:r>
            <a:r>
              <a:rPr lang="en-US" altLang="zh-CN" sz="2400" dirty="0"/>
              <a:t>ECMAScript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US" sz="2400" dirty="0">
                <a:latin typeface="+mn-ea"/>
              </a:rPr>
              <a:t>程序开始执行时出现。</a:t>
            </a:r>
            <a:endParaRPr lang="en-US" altLang="zh-CN" sz="2400" dirty="0">
              <a:latin typeface="+mn-ea"/>
            </a:endParaRPr>
          </a:p>
          <a:p>
            <a:pPr>
              <a:lnSpc>
                <a:spcPts val="3300"/>
              </a:lnSpc>
            </a:pPr>
            <a:r>
              <a:rPr lang="en-US" altLang="zh-CN" sz="2400" dirty="0">
                <a:latin typeface="+mn-ea"/>
              </a:rPr>
              <a:t>-</a:t>
            </a:r>
            <a:r>
              <a:rPr lang="zh-CN" altLang="en-US" sz="2400" dirty="0">
                <a:latin typeface="+mn-ea"/>
              </a:rPr>
              <a:t>如：</a:t>
            </a:r>
            <a:r>
              <a:rPr lang="en-US" altLang="zh-CN" sz="2400" dirty="0"/>
              <a:t>Math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zh-CN" sz="2400" dirty="0"/>
              <a:t>String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zh-CN" sz="2400" dirty="0"/>
              <a:t>Number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zh-CN" sz="2400" dirty="0"/>
              <a:t>Date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zh-CN" sz="2400" dirty="0"/>
              <a:t>Function</a:t>
            </a:r>
          </a:p>
        </p:txBody>
      </p:sp>
      <p:sp>
        <p:nvSpPr>
          <p:cNvPr id="25" name="TextBox 76">
            <a:extLst>
              <a:ext uri="{FF2B5EF4-FFF2-40B4-BE49-F238E27FC236}">
                <a16:creationId xmlns:a16="http://schemas.microsoft.com/office/drawing/2014/main" id="{486FFB94-A938-4D2F-9762-DC78377F9174}"/>
              </a:ext>
            </a:extLst>
          </p:cNvPr>
          <p:cNvSpPr txBox="1"/>
          <p:nvPr/>
        </p:nvSpPr>
        <p:spPr>
          <a:xfrm>
            <a:off x="774210" y="3589530"/>
            <a:ext cx="216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400" b="1" dirty="0">
                <a:solidFill>
                  <a:srgbClr val="00B050"/>
                </a:solidFill>
                <a:latin typeface="+mn-ea"/>
              </a:rPr>
              <a:t>2</a:t>
            </a: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、宿主对象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6C7939B-A787-4033-8C90-6A0642C7552C}"/>
              </a:ext>
            </a:extLst>
          </p:cNvPr>
          <p:cNvSpPr txBox="1"/>
          <p:nvPr/>
        </p:nvSpPr>
        <p:spPr>
          <a:xfrm>
            <a:off x="1126443" y="4083644"/>
            <a:ext cx="7449232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>
                <a:latin typeface="+mn-ea"/>
              </a:rPr>
              <a:t>由 </a:t>
            </a:r>
            <a:r>
              <a:rPr lang="en-US" altLang="zh-CN" sz="2400" dirty="0"/>
              <a:t>ECMAScript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US" sz="2400" dirty="0">
                <a:latin typeface="+mn-ea"/>
              </a:rPr>
              <a:t>实现的宿主环境提供的对象，可以理解为：浏览器提供的对象。</a:t>
            </a:r>
            <a:endParaRPr lang="en-US" altLang="zh-CN" sz="2400" dirty="0">
              <a:latin typeface="+mn-ea"/>
            </a:endParaRPr>
          </a:p>
          <a:p>
            <a:pPr>
              <a:lnSpc>
                <a:spcPts val="3300"/>
              </a:lnSpc>
            </a:pPr>
            <a:r>
              <a:rPr lang="en-US" altLang="zh-CN" sz="2400" dirty="0">
                <a:latin typeface="+mn-ea"/>
              </a:rPr>
              <a:t>-</a:t>
            </a:r>
            <a:r>
              <a:rPr lang="zh-CN" altLang="en-US" sz="2400" dirty="0">
                <a:latin typeface="+mn-ea"/>
              </a:rPr>
              <a:t>如：</a:t>
            </a:r>
            <a:r>
              <a:rPr lang="en-US" altLang="zh-CN" sz="2400" dirty="0"/>
              <a:t>BOM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zh-CN" sz="2400" dirty="0"/>
              <a:t>DOM</a:t>
            </a:r>
          </a:p>
        </p:txBody>
      </p:sp>
      <p:sp>
        <p:nvSpPr>
          <p:cNvPr id="27" name="TextBox 76">
            <a:extLst>
              <a:ext uri="{FF2B5EF4-FFF2-40B4-BE49-F238E27FC236}">
                <a16:creationId xmlns:a16="http://schemas.microsoft.com/office/drawing/2014/main" id="{21FC7665-6BC1-4755-8DD9-7D39B9DC6D6E}"/>
              </a:ext>
            </a:extLst>
          </p:cNvPr>
          <p:cNvSpPr txBox="1"/>
          <p:nvPr/>
        </p:nvSpPr>
        <p:spPr>
          <a:xfrm>
            <a:off x="774210" y="5388108"/>
            <a:ext cx="2483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400" b="1" dirty="0">
                <a:solidFill>
                  <a:srgbClr val="00B050"/>
                </a:solidFill>
                <a:latin typeface="+mn-ea"/>
              </a:rPr>
              <a:t>3</a:t>
            </a: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、自定义对象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DD6706F-21E4-46A0-A4E2-4246F196E3A9}"/>
              </a:ext>
            </a:extLst>
          </p:cNvPr>
          <p:cNvSpPr txBox="1"/>
          <p:nvPr/>
        </p:nvSpPr>
        <p:spPr>
          <a:xfrm>
            <a:off x="1126444" y="5880638"/>
            <a:ext cx="5166202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>
                <a:latin typeface="+mn-ea"/>
              </a:rPr>
              <a:t>开发人员自己定义的对象。</a:t>
            </a:r>
            <a:endParaRPr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810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BC1BC7-4E6A-4479-A5DF-7A10DFF59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675" y="1656558"/>
            <a:ext cx="8001000" cy="504889"/>
          </a:xfrm>
        </p:spPr>
        <p:txBody>
          <a:bodyPr/>
          <a:lstStyle/>
          <a:p>
            <a:pPr marL="0" indent="457200">
              <a:buNone/>
            </a:pPr>
            <a:r>
              <a:rPr lang="en-US" altLang="zh-CN" sz="2400" b="0" dirty="0">
                <a:ea typeface="+mn-ea"/>
              </a:rPr>
              <a:t>JavaScript</a:t>
            </a:r>
            <a:r>
              <a:rPr lang="zh-CN" altLang="en-US" sz="2400" b="0" dirty="0">
                <a:latin typeface="+mn-ea"/>
                <a:ea typeface="+mn-ea"/>
              </a:rPr>
              <a:t>被广泛的应用到各个领域：</a:t>
            </a:r>
          </a:p>
          <a:p>
            <a:pPr marL="0" indent="0">
              <a:buNone/>
            </a:pPr>
            <a:endParaRPr lang="en-US" altLang="zh-CN" sz="2400" b="0" dirty="0">
              <a:latin typeface="+mn-ea"/>
              <a:ea typeface="+mn-ea"/>
            </a:endParaRPr>
          </a:p>
          <a:p>
            <a:pPr marL="0" indent="0">
              <a:buNone/>
            </a:pPr>
            <a:endParaRPr lang="en-US" altLang="zh-CN" sz="2400" dirty="0">
              <a:latin typeface="+mn-ea"/>
              <a:ea typeface="+mn-ea"/>
            </a:endParaRPr>
          </a:p>
          <a:p>
            <a:pPr marL="0" indent="0">
              <a:buNone/>
            </a:pPr>
            <a:endParaRPr lang="zh-CN" altLang="en-US" sz="2400" b="0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zh-CN" altLang="en-US" sz="2400" b="0" dirty="0">
                <a:latin typeface="+mn-ea"/>
                <a:ea typeface="+mn-ea"/>
              </a:rPr>
              <a:t>    </a:t>
            </a:r>
            <a:endParaRPr lang="en-US" altLang="zh-CN" sz="2400" b="0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zh-CN" altLang="en-US" sz="2400" b="0" dirty="0">
                <a:latin typeface="+mn-ea"/>
                <a:ea typeface="+mn-ea"/>
              </a:rPr>
              <a:t>     </a:t>
            </a:r>
            <a:endParaRPr lang="en-US" altLang="zh-CN" sz="2400" b="0" dirty="0">
              <a:latin typeface="+mn-ea"/>
              <a:ea typeface="+mn-ea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9E9EF5-4B49-4815-ADC3-746BDD0FC377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42DFE4C-FECA-4509-8BC9-719B2A2D2C99}"/>
              </a:ext>
            </a:extLst>
          </p:cNvPr>
          <p:cNvSpPr/>
          <p:nvPr/>
        </p:nvSpPr>
        <p:spPr>
          <a:xfrm>
            <a:off x="1425701" y="3851424"/>
            <a:ext cx="2031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latin typeface="+mn-ea"/>
              </a:rPr>
              <a:t>① 地图搜索</a:t>
            </a:r>
            <a:r>
              <a:rPr lang="en-US" altLang="zh-CN" sz="2400" dirty="0">
                <a:latin typeface="+mn-ea"/>
              </a:rPr>
              <a:t> </a:t>
            </a:r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AFFDA5-0718-484F-9B68-85A9F094FE02}"/>
              </a:ext>
            </a:extLst>
          </p:cNvPr>
          <p:cNvSpPr/>
          <p:nvPr/>
        </p:nvSpPr>
        <p:spPr>
          <a:xfrm>
            <a:off x="5435626" y="3790568"/>
            <a:ext cx="2800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n-ea"/>
              </a:rPr>
              <a:t>② </a:t>
            </a:r>
            <a:r>
              <a:rPr lang="zh-CN" altLang="en-US" sz="2400" dirty="0">
                <a:latin typeface="+mn-ea"/>
              </a:rPr>
              <a:t>用户注册、验证</a:t>
            </a:r>
            <a:endParaRPr lang="en-US" altLang="zh-CN" sz="2400" dirty="0"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EB2128-CEA5-4199-914F-024EE8438123}"/>
              </a:ext>
            </a:extLst>
          </p:cNvPr>
          <p:cNvSpPr/>
          <p:nvPr/>
        </p:nvSpPr>
        <p:spPr>
          <a:xfrm>
            <a:off x="6836010" y="5374368"/>
            <a:ext cx="19127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+mn-ea"/>
              </a:rPr>
              <a:t>④ </a:t>
            </a:r>
            <a:r>
              <a:rPr lang="en-US" altLang="zh-CN" sz="2400" dirty="0"/>
              <a:t>web </a:t>
            </a:r>
            <a:r>
              <a:rPr lang="zh-CN" altLang="en-US" sz="2400" dirty="0">
                <a:latin typeface="+mn-ea"/>
              </a:rPr>
              <a:t>聊天</a:t>
            </a:r>
            <a:endParaRPr lang="en-US" altLang="zh-CN" sz="2400" dirty="0">
              <a:latin typeface="+mn-ea"/>
            </a:endParaRPr>
          </a:p>
          <a:p>
            <a:pPr algn="ctr"/>
            <a:r>
              <a:rPr lang="en-US" altLang="zh-CN" sz="2400" dirty="0">
                <a:latin typeface="+mn-ea"/>
              </a:rPr>
              <a:t>……</a:t>
            </a:r>
            <a:endParaRPr lang="zh-CN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BCE5E5C-2958-4262-A8EB-D120253FE2AB}"/>
              </a:ext>
            </a:extLst>
          </p:cNvPr>
          <p:cNvSpPr/>
          <p:nvPr/>
        </p:nvSpPr>
        <p:spPr>
          <a:xfrm>
            <a:off x="1349772" y="6128764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400" dirty="0">
                <a:latin typeface="+mn-ea"/>
              </a:rPr>
              <a:t>③ 网上购物</a:t>
            </a:r>
          </a:p>
        </p:txBody>
      </p:sp>
      <p:pic>
        <p:nvPicPr>
          <p:cNvPr id="14" name="图片 13" descr="图片包含 文字, 地图&#10;&#10;描述已自动生成">
            <a:extLst>
              <a:ext uri="{FF2B5EF4-FFF2-40B4-BE49-F238E27FC236}">
                <a16:creationId xmlns:a16="http://schemas.microsoft.com/office/drawing/2014/main" id="{952B85F3-0C7C-4836-9E2F-B909C6178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36" y="2315362"/>
            <a:ext cx="2827390" cy="15572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 descr="图片包含 屏幕截图&#10;&#10;描述已自动生成">
            <a:extLst>
              <a:ext uri="{FF2B5EF4-FFF2-40B4-BE49-F238E27FC236}">
                <a16:creationId xmlns:a16="http://schemas.microsoft.com/office/drawing/2014/main" id="{C94722DD-492C-4D17-BDBB-DEE9C0AF1E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4" t="25565" r="25137" b="25994"/>
          <a:stretch/>
        </p:blipFill>
        <p:spPr>
          <a:xfrm>
            <a:off x="5637295" y="2229026"/>
            <a:ext cx="2397430" cy="15737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 descr="图片包含 屏幕截图&#10;&#10;描述已自动生成">
            <a:extLst>
              <a:ext uri="{FF2B5EF4-FFF2-40B4-BE49-F238E27FC236}">
                <a16:creationId xmlns:a16="http://schemas.microsoft.com/office/drawing/2014/main" id="{42BF847B-62F1-4086-8A8C-12B14AAE4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36" y="4343648"/>
            <a:ext cx="3088531" cy="17204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图片 17" descr="图片包含 屏幕截图&#10;&#10;描述已自动生成">
            <a:extLst>
              <a:ext uri="{FF2B5EF4-FFF2-40B4-BE49-F238E27FC236}">
                <a16:creationId xmlns:a16="http://schemas.microsoft.com/office/drawing/2014/main" id="{E782FAC5-8898-467A-B5B5-BEE750B769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7" t="2935" r="24302" b="3750"/>
          <a:stretch/>
        </p:blipFill>
        <p:spPr>
          <a:xfrm>
            <a:off x="5162115" y="4240002"/>
            <a:ext cx="1626801" cy="2268731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FE3829EB-D52F-4130-A4AA-E31F62AF3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752267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dirty="0"/>
              <a:t>JavaScript</a:t>
            </a:r>
            <a:r>
              <a:rPr lang="zh-CN" altLang="en-US" dirty="0"/>
              <a:t>的应用</a:t>
            </a:r>
          </a:p>
        </p:txBody>
      </p:sp>
    </p:spTree>
    <p:extLst>
      <p:ext uri="{BB962C8B-B14F-4D97-AF65-F5344CB8AC3E}">
        <p14:creationId xmlns:p14="http://schemas.microsoft.com/office/powerpoint/2010/main" val="9968369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对象分类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90</a:t>
            </a:fld>
            <a:endParaRPr lang="en-US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364559-8F5E-448B-98F5-59F5757EFE57}"/>
              </a:ext>
            </a:extLst>
          </p:cNvPr>
          <p:cNvSpPr txBox="1"/>
          <p:nvPr/>
        </p:nvSpPr>
        <p:spPr>
          <a:xfrm>
            <a:off x="916155" y="2106137"/>
            <a:ext cx="7561198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en-US" altLang="zh-CN" sz="2400" dirty="0"/>
              <a:t>math</a:t>
            </a:r>
            <a:r>
              <a:rPr lang="zh-CN" altLang="en-US" sz="2400" dirty="0">
                <a:latin typeface="+mn-ea"/>
              </a:rPr>
              <a:t>对象提供了大量的数学常量和数学函数。更多详细的</a:t>
            </a:r>
            <a:r>
              <a:rPr lang="en-US" altLang="zh-CN" sz="2400" dirty="0"/>
              <a:t>math</a:t>
            </a:r>
            <a:r>
              <a:rPr lang="zh-CN" altLang="en-US" sz="2400" dirty="0">
                <a:latin typeface="+mn-ea"/>
              </a:rPr>
              <a:t>对象的属性和方法请参考：</a:t>
            </a:r>
            <a:r>
              <a:rPr lang="en-US" altLang="zh-CN" sz="2400" dirty="0">
                <a:hlinkClick r:id="rId3"/>
              </a:rPr>
              <a:t>https://www.w3school.com.cn/jsref/jsref_obj_math.asp</a:t>
            </a:r>
            <a:r>
              <a:rPr lang="zh-CN" altLang="en-US" sz="2400" dirty="0"/>
              <a:t>。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8C8B65D-85BF-4E21-8B82-6E7ED937D9B7}"/>
              </a:ext>
            </a:extLst>
          </p:cNvPr>
          <p:cNvSpPr/>
          <p:nvPr/>
        </p:nvSpPr>
        <p:spPr>
          <a:xfrm>
            <a:off x="328868" y="1622758"/>
            <a:ext cx="7561198" cy="476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en-US" altLang="zh-CN" sz="2400" dirty="0"/>
              <a:t>Example 1:</a:t>
            </a:r>
            <a:r>
              <a:rPr lang="en-US" altLang="zh-CN" sz="2400" dirty="0">
                <a:solidFill>
                  <a:srgbClr val="FF0000"/>
                </a:solidFill>
              </a:rPr>
              <a:t>math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对象</a:t>
            </a:r>
            <a:r>
              <a:rPr lang="zh-CN" altLang="en-US" sz="2400" dirty="0">
                <a:latin typeface="+mn-ea"/>
              </a:rPr>
              <a:t>。</a:t>
            </a:r>
            <a:endParaRPr lang="en-US" altLang="zh-CN" sz="2400" dirty="0">
              <a:latin typeface="+mn-ea"/>
            </a:endParaRPr>
          </a:p>
        </p:txBody>
      </p:sp>
      <p:sp>
        <p:nvSpPr>
          <p:cNvPr id="13" name="流程图: 可选过程 12">
            <a:extLst>
              <a:ext uri="{FF2B5EF4-FFF2-40B4-BE49-F238E27FC236}">
                <a16:creationId xmlns:a16="http://schemas.microsoft.com/office/drawing/2014/main" id="{F1D56F57-E70B-48A9-9F12-C71F8DBC3ABE}"/>
              </a:ext>
            </a:extLst>
          </p:cNvPr>
          <p:cNvSpPr/>
          <p:nvPr/>
        </p:nvSpPr>
        <p:spPr bwMode="auto">
          <a:xfrm>
            <a:off x="746972" y="3700994"/>
            <a:ext cx="980388" cy="442812"/>
          </a:xfrm>
          <a:prstGeom prst="flowChartAlternateProcess">
            <a:avLst/>
          </a:prstGeom>
          <a:solidFill>
            <a:srgbClr val="77D9ED"/>
          </a:solidFill>
          <a:ln w="9525" cap="flat" cmpd="sng" algn="ctr">
            <a:solidFill>
              <a:srgbClr val="77D9ED"/>
            </a:solidFill>
            <a:prstDash val="solid"/>
            <a:round/>
            <a:headEnd type="none" w="sm" len="sm"/>
            <a:tailEnd type="none" w="sm" len="sm"/>
          </a:ln>
          <a:effectLst>
            <a:innerShdw blurRad="114300">
              <a:prstClr val="black"/>
            </a:inn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4EB4603-74DA-412C-B6A6-6676056FD486}"/>
              </a:ext>
            </a:extLst>
          </p:cNvPr>
          <p:cNvSpPr/>
          <p:nvPr/>
        </p:nvSpPr>
        <p:spPr>
          <a:xfrm>
            <a:off x="1484158" y="3701136"/>
            <a:ext cx="7561198" cy="476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/>
              <a:t>做一个简单的猜数字大小游戏</a:t>
            </a:r>
            <a:r>
              <a:rPr lang="zh-CN" altLang="en-US" sz="2400" dirty="0">
                <a:latin typeface="+mn-ea"/>
              </a:rPr>
              <a:t>。结果如下所示：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3105ED-981D-4BBA-9A05-AC53E102F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388" b="33431"/>
          <a:stretch/>
        </p:blipFill>
        <p:spPr>
          <a:xfrm>
            <a:off x="916155" y="4292584"/>
            <a:ext cx="7379167" cy="2264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44875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对象分类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91</a:t>
            </a:fld>
            <a:endParaRPr lang="en-US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364559-8F5E-448B-98F5-59F5757EFE57}"/>
              </a:ext>
            </a:extLst>
          </p:cNvPr>
          <p:cNvSpPr txBox="1"/>
          <p:nvPr/>
        </p:nvSpPr>
        <p:spPr>
          <a:xfrm>
            <a:off x="896492" y="2130766"/>
            <a:ext cx="7561198" cy="13228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en-US" altLang="zh-CN" sz="2400" dirty="0" err="1"/>
              <a:t>math.random</a:t>
            </a:r>
            <a:r>
              <a:rPr lang="en-US" altLang="zh-CN" sz="2400" dirty="0"/>
              <a:t>()</a:t>
            </a:r>
            <a:r>
              <a:rPr lang="zh-CN" altLang="en-US" sz="2400" dirty="0">
                <a:latin typeface="+mn-ea"/>
              </a:rPr>
              <a:t>方法可返回</a:t>
            </a:r>
            <a:r>
              <a:rPr lang="en-US" altLang="zh-CN" sz="2400" dirty="0"/>
              <a:t>0~1</a:t>
            </a:r>
            <a:r>
              <a:rPr lang="zh-CN" altLang="en-US" sz="2400" dirty="0">
                <a:latin typeface="+mn-ea"/>
              </a:rPr>
              <a:t>之间的一个随机数。</a:t>
            </a:r>
            <a:endParaRPr lang="en-US" altLang="zh-CN" sz="2400" dirty="0">
              <a:latin typeface="+mn-ea"/>
            </a:endParaRPr>
          </a:p>
          <a:p>
            <a:pPr indent="457200">
              <a:lnSpc>
                <a:spcPts val="3300"/>
              </a:lnSpc>
            </a:pPr>
            <a:r>
              <a:rPr lang="en-US" altLang="zh-CN" sz="2400" dirty="0" err="1"/>
              <a:t>math.floor</a:t>
            </a:r>
            <a:r>
              <a:rPr lang="en-US" altLang="zh-CN" sz="2400" dirty="0"/>
              <a:t>(x)</a:t>
            </a:r>
            <a:r>
              <a:rPr lang="zh-CN" altLang="en-US" sz="2400" dirty="0">
                <a:latin typeface="+mn-ea"/>
              </a:rPr>
              <a:t>方法对一个数经行舍入，其返回值小于等于</a:t>
            </a:r>
            <a:r>
              <a:rPr lang="en-US" altLang="zh-CN" sz="2400" dirty="0"/>
              <a:t>x</a:t>
            </a:r>
            <a:r>
              <a:rPr lang="zh-CN" altLang="en-US" sz="2400" dirty="0">
                <a:latin typeface="+mn-ea"/>
              </a:rPr>
              <a:t>，且与</a:t>
            </a:r>
            <a:r>
              <a:rPr lang="en-US" altLang="zh-CN" sz="2400" dirty="0"/>
              <a:t>x</a:t>
            </a:r>
            <a:r>
              <a:rPr lang="zh-CN" altLang="en-US" sz="2400" dirty="0">
                <a:latin typeface="+mn-ea"/>
              </a:rPr>
              <a:t>最接近的整数。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8C8B65D-85BF-4E21-8B82-6E7ED937D9B7}"/>
              </a:ext>
            </a:extLst>
          </p:cNvPr>
          <p:cNvSpPr/>
          <p:nvPr/>
        </p:nvSpPr>
        <p:spPr>
          <a:xfrm>
            <a:off x="328868" y="1622758"/>
            <a:ext cx="7561198" cy="476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en-US" altLang="zh-CN" sz="2400" dirty="0"/>
              <a:t>Example 1:</a:t>
            </a:r>
            <a:r>
              <a:rPr lang="en-US" altLang="zh-CN" sz="2400" dirty="0">
                <a:solidFill>
                  <a:srgbClr val="FF0000"/>
                </a:solidFill>
              </a:rPr>
              <a:t>math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对象</a:t>
            </a:r>
            <a:r>
              <a:rPr lang="zh-CN" altLang="en-US" sz="2400" dirty="0">
                <a:latin typeface="+mn-ea"/>
              </a:rPr>
              <a:t>。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C5FFFA-7FE0-4696-A8D6-FA98AE678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77" y="4059830"/>
            <a:ext cx="8571428" cy="246666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4434318-498C-4EB3-AB3F-64A5DBA3D7E9}"/>
              </a:ext>
            </a:extLst>
          </p:cNvPr>
          <p:cNvSpPr/>
          <p:nvPr/>
        </p:nvSpPr>
        <p:spPr>
          <a:xfrm>
            <a:off x="237473" y="3544601"/>
            <a:ext cx="3272643" cy="476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>
                <a:latin typeface="+mn-ea"/>
              </a:rPr>
              <a:t>如下为</a:t>
            </a:r>
            <a:r>
              <a:rPr lang="en-US" altLang="zh-CN" sz="2400" dirty="0"/>
              <a:t>HTML</a:t>
            </a:r>
            <a:r>
              <a:rPr lang="zh-CN" altLang="en-US" sz="2400" dirty="0">
                <a:latin typeface="+mn-ea"/>
              </a:rPr>
              <a:t>代码：</a:t>
            </a:r>
            <a:endParaRPr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51829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对象分类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92</a:t>
            </a:fld>
            <a:endParaRPr lang="en-US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4434318-498C-4EB3-AB3F-64A5DBA3D7E9}"/>
              </a:ext>
            </a:extLst>
          </p:cNvPr>
          <p:cNvSpPr/>
          <p:nvPr/>
        </p:nvSpPr>
        <p:spPr>
          <a:xfrm>
            <a:off x="475591" y="1866471"/>
            <a:ext cx="2844940" cy="884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00"/>
              </a:lnSpc>
            </a:pPr>
            <a:r>
              <a:rPr lang="zh-CN" altLang="en-US" sz="2400" dirty="0">
                <a:latin typeface="+mn-ea"/>
              </a:rPr>
              <a:t>如图为</a:t>
            </a:r>
            <a:r>
              <a:rPr lang="en-US" altLang="zh-CN" sz="2400" dirty="0"/>
              <a:t>JavaScript</a:t>
            </a:r>
            <a:r>
              <a:rPr lang="zh-CN" altLang="en-US" sz="2400" dirty="0">
                <a:latin typeface="+mn-ea"/>
              </a:rPr>
              <a:t>代码：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5B17CF-79AE-411F-BBC0-50E899DE2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006" y="1507787"/>
            <a:ext cx="5432929" cy="506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976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对象分类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93</a:t>
            </a:fld>
            <a:endParaRPr lang="en-US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364559-8F5E-448B-98F5-59F5757EFE57}"/>
              </a:ext>
            </a:extLst>
          </p:cNvPr>
          <p:cNvSpPr txBox="1"/>
          <p:nvPr/>
        </p:nvSpPr>
        <p:spPr>
          <a:xfrm>
            <a:off x="916155" y="2214206"/>
            <a:ext cx="7561198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en-US" altLang="zh-CN" sz="2400" dirty="0"/>
              <a:t>Data</a:t>
            </a:r>
            <a:r>
              <a:rPr lang="zh-CN" altLang="en-US" sz="2400" dirty="0">
                <a:latin typeface="+mn-ea"/>
              </a:rPr>
              <a:t>对象来实现对日期和时间的控制。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8C8B65D-85BF-4E21-8B82-6E7ED937D9B7}"/>
              </a:ext>
            </a:extLst>
          </p:cNvPr>
          <p:cNvSpPr/>
          <p:nvPr/>
        </p:nvSpPr>
        <p:spPr>
          <a:xfrm>
            <a:off x="328868" y="1622758"/>
            <a:ext cx="7561198" cy="476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en-US" altLang="zh-CN" sz="2400" dirty="0"/>
              <a:t>Example 2:</a:t>
            </a:r>
            <a:r>
              <a:rPr lang="en-US" altLang="zh-CN" sz="2400" dirty="0">
                <a:solidFill>
                  <a:srgbClr val="FF0000"/>
                </a:solidFill>
              </a:rPr>
              <a:t>Data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对象</a:t>
            </a:r>
            <a:r>
              <a:rPr lang="zh-CN" altLang="en-US" sz="2400" dirty="0">
                <a:latin typeface="+mn-ea"/>
              </a:rPr>
              <a:t>。</a:t>
            </a:r>
            <a:endParaRPr lang="en-US" altLang="zh-CN" sz="2400" dirty="0">
              <a:latin typeface="+mn-ea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4EB4603-74DA-412C-B6A6-6676056FD486}"/>
              </a:ext>
            </a:extLst>
          </p:cNvPr>
          <p:cNvSpPr/>
          <p:nvPr/>
        </p:nvSpPr>
        <p:spPr>
          <a:xfrm>
            <a:off x="1168527" y="2939133"/>
            <a:ext cx="5881879" cy="215443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/>
              <a:t>常用的方法：</a:t>
            </a:r>
            <a:endParaRPr lang="en-US" altLang="zh-CN" sz="2400" dirty="0"/>
          </a:p>
          <a:p>
            <a:pPr lvl="1" indent="457200">
              <a:lnSpc>
                <a:spcPts val="3300"/>
              </a:lnSpc>
            </a:pPr>
            <a:r>
              <a:rPr lang="en-US" altLang="zh-CN" sz="2400" dirty="0" err="1"/>
              <a:t>getFullYear</a:t>
            </a:r>
            <a:r>
              <a:rPr lang="en-US" altLang="zh-CN" sz="2400" dirty="0"/>
              <a:t>()     // </a:t>
            </a:r>
            <a:r>
              <a:rPr lang="zh-CN" altLang="en-US" sz="2400" dirty="0"/>
              <a:t>获取年份</a:t>
            </a:r>
            <a:endParaRPr lang="en-US" altLang="zh-CN" sz="2400" dirty="0"/>
          </a:p>
          <a:p>
            <a:pPr lvl="1" indent="457200">
              <a:lnSpc>
                <a:spcPts val="3300"/>
              </a:lnSpc>
            </a:pPr>
            <a:r>
              <a:rPr lang="en-US" altLang="zh-CN" sz="2400" dirty="0" err="1"/>
              <a:t>getTime</a:t>
            </a:r>
            <a:r>
              <a:rPr lang="en-US" altLang="zh-CN" sz="2400" dirty="0"/>
              <a:t>()</a:t>
            </a:r>
            <a:r>
              <a:rPr lang="zh-CN" altLang="en-US" sz="2400" dirty="0"/>
              <a:t>          </a:t>
            </a:r>
            <a:r>
              <a:rPr lang="en-US" altLang="zh-CN" sz="2400" dirty="0"/>
              <a:t>//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US" sz="2400" dirty="0">
                <a:latin typeface="+mn-ea"/>
              </a:rPr>
              <a:t>获取时间</a:t>
            </a:r>
            <a:endParaRPr lang="en-US" altLang="zh-CN" sz="2400" dirty="0">
              <a:latin typeface="+mn-ea"/>
            </a:endParaRPr>
          </a:p>
          <a:p>
            <a:pPr lvl="1" indent="457200">
              <a:lnSpc>
                <a:spcPts val="3300"/>
              </a:lnSpc>
            </a:pPr>
            <a:r>
              <a:rPr lang="en-US" altLang="zh-CN" sz="2400" dirty="0" err="1"/>
              <a:t>setFullYear</a:t>
            </a:r>
            <a:r>
              <a:rPr lang="en-US" altLang="zh-CN" sz="2400" dirty="0"/>
              <a:t>()</a:t>
            </a:r>
            <a:r>
              <a:rPr lang="zh-CN" altLang="en-US" sz="2400" dirty="0"/>
              <a:t>     </a:t>
            </a:r>
            <a:r>
              <a:rPr lang="en-US" altLang="zh-CN" sz="2400" dirty="0"/>
              <a:t>//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US" sz="2400" dirty="0">
                <a:latin typeface="+mn-ea"/>
              </a:rPr>
              <a:t>设置具体的日期</a:t>
            </a:r>
            <a:endParaRPr lang="en-US" altLang="zh-CN" sz="2400" dirty="0">
              <a:latin typeface="+mn-ea"/>
            </a:endParaRPr>
          </a:p>
          <a:p>
            <a:pPr lvl="1" indent="457200">
              <a:lnSpc>
                <a:spcPts val="3300"/>
              </a:lnSpc>
            </a:pPr>
            <a:r>
              <a:rPr lang="en-US" altLang="zh-CN" sz="2400" dirty="0" err="1"/>
              <a:t>getDay</a:t>
            </a:r>
            <a:r>
              <a:rPr lang="en-US" altLang="zh-CN" sz="2400" dirty="0"/>
              <a:t>()           //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US" sz="2400" dirty="0">
                <a:latin typeface="+mn-ea"/>
              </a:rPr>
              <a:t>获取星期</a:t>
            </a:r>
            <a:endParaRPr lang="en-US" altLang="zh-CN" sz="2400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8F10304-F718-4586-9A06-B5266645D268}"/>
              </a:ext>
            </a:extLst>
          </p:cNvPr>
          <p:cNvSpPr/>
          <p:nvPr/>
        </p:nvSpPr>
        <p:spPr>
          <a:xfrm>
            <a:off x="574675" y="5424497"/>
            <a:ext cx="75611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更多知识参考</a:t>
            </a:r>
            <a:r>
              <a:rPr lang="en-US" altLang="zh-CN" sz="2400" dirty="0"/>
              <a:t>:</a:t>
            </a:r>
            <a:endParaRPr lang="en-US" altLang="zh-CN" sz="2400" dirty="0">
              <a:hlinkClick r:id="rId3"/>
            </a:endParaRPr>
          </a:p>
          <a:p>
            <a:r>
              <a:rPr lang="en-US" altLang="zh-CN" sz="2400" dirty="0">
                <a:hlinkClick r:id="rId3"/>
              </a:rPr>
              <a:t>https://www.w3school.com.cn/js/js_date_methods.asp</a:t>
            </a:r>
            <a:r>
              <a:rPr lang="zh-CN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6993283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对象分类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94</a:t>
            </a:fld>
            <a:endParaRPr lang="en-US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364559-8F5E-448B-98F5-59F5757EFE57}"/>
              </a:ext>
            </a:extLst>
          </p:cNvPr>
          <p:cNvSpPr txBox="1"/>
          <p:nvPr/>
        </p:nvSpPr>
        <p:spPr>
          <a:xfrm>
            <a:off x="1571602" y="2478782"/>
            <a:ext cx="6318464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>
                <a:latin typeface="+mn-ea"/>
              </a:rPr>
              <a:t>应用</a:t>
            </a:r>
            <a:r>
              <a:rPr lang="en-US" altLang="zh-CN" sz="2400" dirty="0"/>
              <a:t>Data</a:t>
            </a:r>
            <a:r>
              <a:rPr lang="zh-CN" altLang="en-US" sz="2400" dirty="0">
                <a:latin typeface="+mn-ea"/>
              </a:rPr>
              <a:t>对象中的方法获取当前的完整年、月、日、星期、小时、分钟和秒数。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8C8B65D-85BF-4E21-8B82-6E7ED937D9B7}"/>
              </a:ext>
            </a:extLst>
          </p:cNvPr>
          <p:cNvSpPr/>
          <p:nvPr/>
        </p:nvSpPr>
        <p:spPr>
          <a:xfrm>
            <a:off x="328868" y="1622758"/>
            <a:ext cx="7561198" cy="476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en-US" altLang="zh-CN" sz="2400" dirty="0"/>
              <a:t>Example 2:</a:t>
            </a:r>
            <a:r>
              <a:rPr lang="en-US" altLang="zh-CN" sz="2400" dirty="0">
                <a:solidFill>
                  <a:srgbClr val="FF0000"/>
                </a:solidFill>
              </a:rPr>
              <a:t>Data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对象</a:t>
            </a:r>
            <a:r>
              <a:rPr lang="zh-CN" altLang="en-US" sz="2400" dirty="0">
                <a:latin typeface="+mn-ea"/>
              </a:rPr>
              <a:t>。</a:t>
            </a:r>
            <a:endParaRPr lang="en-US" altLang="zh-CN" sz="2400" dirty="0">
              <a:latin typeface="+mn-ea"/>
            </a:endParaRPr>
          </a:p>
        </p:txBody>
      </p:sp>
      <p:sp>
        <p:nvSpPr>
          <p:cNvPr id="9" name="流程图: 可选过程 8">
            <a:extLst>
              <a:ext uri="{FF2B5EF4-FFF2-40B4-BE49-F238E27FC236}">
                <a16:creationId xmlns:a16="http://schemas.microsoft.com/office/drawing/2014/main" id="{981C6280-6F1B-4B03-A13A-38E32E10616F}"/>
              </a:ext>
            </a:extLst>
          </p:cNvPr>
          <p:cNvSpPr/>
          <p:nvPr/>
        </p:nvSpPr>
        <p:spPr bwMode="auto">
          <a:xfrm>
            <a:off x="789485" y="2478399"/>
            <a:ext cx="980388" cy="442812"/>
          </a:xfrm>
          <a:prstGeom prst="flowChartAlternateProcess">
            <a:avLst/>
          </a:prstGeom>
          <a:solidFill>
            <a:srgbClr val="77D9ED"/>
          </a:solidFill>
          <a:ln w="9525" cap="flat" cmpd="sng" algn="ctr">
            <a:solidFill>
              <a:srgbClr val="77D9ED"/>
            </a:solidFill>
            <a:prstDash val="solid"/>
            <a:round/>
            <a:headEnd type="none" w="sm" len="sm"/>
            <a:tailEnd type="none" w="sm" len="sm"/>
          </a:ln>
          <a:effectLst>
            <a:innerShdw blurRad="114300">
              <a:prstClr val="black"/>
            </a:inn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FE6BE33-4512-4427-84E0-5F207D6970C5}"/>
              </a:ext>
            </a:extLst>
          </p:cNvPr>
          <p:cNvSpPr/>
          <p:nvPr/>
        </p:nvSpPr>
        <p:spPr>
          <a:xfrm>
            <a:off x="328868" y="3994097"/>
            <a:ext cx="3977661" cy="476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/>
              <a:t>显示结果如下所示：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3A54D57-B180-4F2A-AC4E-52398CFC2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222" y="4744972"/>
            <a:ext cx="5102614" cy="14463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32692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对象分类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95</a:t>
            </a:fld>
            <a:endParaRPr lang="en-US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4434318-498C-4EB3-AB3F-64A5DBA3D7E9}"/>
              </a:ext>
            </a:extLst>
          </p:cNvPr>
          <p:cNvSpPr/>
          <p:nvPr/>
        </p:nvSpPr>
        <p:spPr>
          <a:xfrm>
            <a:off x="574675" y="1507787"/>
            <a:ext cx="28449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00"/>
              </a:lnSpc>
            </a:pPr>
            <a:r>
              <a:rPr lang="zh-CN" altLang="en-US" sz="2400" dirty="0">
                <a:latin typeface="+mn-ea"/>
              </a:rPr>
              <a:t>实现代码为：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E29E48-97AA-4E14-AB7A-4B472FB23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03" y="1969452"/>
            <a:ext cx="7257143" cy="4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285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对象分类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96</a:t>
            </a:fld>
            <a:endParaRPr lang="en-US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245305-1311-4359-8758-13F00BE60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84" y="1743682"/>
            <a:ext cx="7352381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048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创建对象</a:t>
            </a:r>
            <a:r>
              <a:rPr lang="en-US" altLang="zh-CN" dirty="0"/>
              <a:t>—</a:t>
            </a:r>
            <a:r>
              <a:rPr lang="zh-CN" altLang="en-US" dirty="0"/>
              <a:t>对象直接量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97</a:t>
            </a:fld>
            <a:endParaRPr lang="en-US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364559-8F5E-448B-98F5-59F5757EFE57}"/>
              </a:ext>
            </a:extLst>
          </p:cNvPr>
          <p:cNvSpPr txBox="1"/>
          <p:nvPr/>
        </p:nvSpPr>
        <p:spPr>
          <a:xfrm>
            <a:off x="794576" y="1853118"/>
            <a:ext cx="7561198" cy="899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/>
              <a:t>创建对象最简单的方式就是在</a:t>
            </a:r>
            <a:r>
              <a:rPr lang="en-US" altLang="zh-CN" sz="2400" dirty="0"/>
              <a:t>JavaScript</a:t>
            </a:r>
            <a:r>
              <a:rPr lang="zh-CN" altLang="en-US" sz="2400" dirty="0"/>
              <a:t>代码中使用</a:t>
            </a:r>
            <a:r>
              <a:rPr lang="zh-CN" altLang="en-US" sz="2400" dirty="0">
                <a:solidFill>
                  <a:srgbClr val="FF0000"/>
                </a:solidFill>
              </a:rPr>
              <a:t>对象直接量。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5265644-51B7-4906-B498-EBF5D8EDEC60}"/>
              </a:ext>
            </a:extLst>
          </p:cNvPr>
          <p:cNvSpPr/>
          <p:nvPr/>
        </p:nvSpPr>
        <p:spPr bwMode="auto">
          <a:xfrm>
            <a:off x="4028166" y="2437505"/>
            <a:ext cx="3868296" cy="1692573"/>
          </a:xfrm>
          <a:prstGeom prst="roundRect">
            <a:avLst/>
          </a:prstGeom>
          <a:gradFill flip="none" rotWithShape="1">
            <a:gsLst>
              <a:gs pos="0">
                <a:srgbClr val="F1CD73">
                  <a:tint val="66000"/>
                  <a:satMod val="160000"/>
                </a:srgbClr>
              </a:gs>
              <a:gs pos="50000">
                <a:srgbClr val="F1CD73">
                  <a:tint val="44500"/>
                  <a:satMod val="160000"/>
                </a:srgbClr>
              </a:gs>
              <a:gs pos="100000">
                <a:srgbClr val="F1CD73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rgbClr val="F1CD73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v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ar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对象名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 = 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        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属性名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1: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属性值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        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属性名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2: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属性值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2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};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CAA5F3D-EDE3-4BEC-B673-57C24F136E99}"/>
              </a:ext>
            </a:extLst>
          </p:cNvPr>
          <p:cNvSpPr/>
          <p:nvPr/>
        </p:nvSpPr>
        <p:spPr bwMode="auto">
          <a:xfrm>
            <a:off x="1370959" y="3043033"/>
            <a:ext cx="1662113" cy="481519"/>
          </a:xfrm>
          <a:prstGeom prst="roundRect">
            <a:avLst/>
          </a:prstGeom>
          <a:gradFill flip="none" rotWithShape="1">
            <a:gsLst>
              <a:gs pos="28000">
                <a:srgbClr val="D3B2FF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0"/>
            <a:tileRect/>
          </a:gradFill>
          <a:ln w="9525" cap="flat" cmpd="sng" algn="ctr">
            <a:solidFill>
              <a:srgbClr val="D3B2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语法格式</a:t>
            </a: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9D5F7813-5412-48A1-B675-F360CE5FB770}"/>
              </a:ext>
            </a:extLst>
          </p:cNvPr>
          <p:cNvSpPr/>
          <p:nvPr/>
        </p:nvSpPr>
        <p:spPr bwMode="auto">
          <a:xfrm rot="16200000">
            <a:off x="3275893" y="2968052"/>
            <a:ext cx="509452" cy="603548"/>
          </a:xfrm>
          <a:prstGeom prst="downArrow">
            <a:avLst/>
          </a:prstGeom>
          <a:solidFill>
            <a:srgbClr val="D3B2FF"/>
          </a:solidFill>
          <a:ln w="952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solidFill>
                  <a:srgbClr val="D3B2FF"/>
                </a:solidFill>
              </a:ln>
              <a:solidFill>
                <a:srgbClr val="D3B2FF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81B074A-19F2-4BB4-9236-24D32B953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5" y="4352755"/>
            <a:ext cx="8112341" cy="976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6A8080C-71AC-40C6-A0B9-4D5694F13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810" y="5158859"/>
            <a:ext cx="3886742" cy="14289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3C22989-F934-4DB2-BED6-6A5A9A4D4757}"/>
              </a:ext>
            </a:extLst>
          </p:cNvPr>
          <p:cNvSpPr txBox="1"/>
          <p:nvPr/>
        </p:nvSpPr>
        <p:spPr>
          <a:xfrm>
            <a:off x="923533" y="5663246"/>
            <a:ext cx="2483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结果如图：</a:t>
            </a:r>
          </a:p>
        </p:txBody>
      </p:sp>
    </p:spTree>
    <p:extLst>
      <p:ext uri="{BB962C8B-B14F-4D97-AF65-F5344CB8AC3E}">
        <p14:creationId xmlns:p14="http://schemas.microsoft.com/office/powerpoint/2010/main" val="308698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创建对象</a:t>
            </a:r>
            <a:r>
              <a:rPr lang="en-US" altLang="zh-CN" dirty="0"/>
              <a:t>—</a:t>
            </a:r>
            <a:r>
              <a:rPr lang="zh-CN" altLang="en-US" dirty="0"/>
              <a:t>通过</a:t>
            </a:r>
            <a:r>
              <a:rPr lang="en-US" altLang="zh-CN" dirty="0"/>
              <a:t>new</a:t>
            </a:r>
            <a:r>
              <a:rPr lang="zh-CN" altLang="en-US" dirty="0"/>
              <a:t>创建对象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98</a:t>
            </a:fld>
            <a:endParaRPr lang="en-US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364559-8F5E-448B-98F5-59F5757EFE57}"/>
              </a:ext>
            </a:extLst>
          </p:cNvPr>
          <p:cNvSpPr txBox="1"/>
          <p:nvPr/>
        </p:nvSpPr>
        <p:spPr>
          <a:xfrm>
            <a:off x="794576" y="1712377"/>
            <a:ext cx="7561198" cy="899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new</a:t>
            </a:r>
            <a:r>
              <a:rPr lang="zh-CN" altLang="en-US" sz="2400" dirty="0">
                <a:solidFill>
                  <a:srgbClr val="FF0000"/>
                </a:solidFill>
              </a:rPr>
              <a:t>运算符</a:t>
            </a:r>
            <a:r>
              <a:rPr lang="zh-CN" altLang="en-US" sz="2400" dirty="0"/>
              <a:t>创建并初始化一个新对象。关键字</a:t>
            </a:r>
            <a:r>
              <a:rPr lang="en-US" altLang="zh-CN" sz="2400" dirty="0"/>
              <a:t>new</a:t>
            </a:r>
            <a:r>
              <a:rPr lang="zh-CN" altLang="en-US" sz="2400" dirty="0"/>
              <a:t>后跟随一个函数调用。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5265644-51B7-4906-B498-EBF5D8EDEC60}"/>
              </a:ext>
            </a:extLst>
          </p:cNvPr>
          <p:cNvSpPr/>
          <p:nvPr/>
        </p:nvSpPr>
        <p:spPr bwMode="auto">
          <a:xfrm>
            <a:off x="4033796" y="2551539"/>
            <a:ext cx="4327608" cy="577594"/>
          </a:xfrm>
          <a:prstGeom prst="roundRect">
            <a:avLst/>
          </a:prstGeom>
          <a:gradFill flip="none" rotWithShape="1">
            <a:gsLst>
              <a:gs pos="0">
                <a:srgbClr val="F1CD73">
                  <a:tint val="66000"/>
                  <a:satMod val="160000"/>
                </a:srgbClr>
              </a:gs>
              <a:gs pos="50000">
                <a:srgbClr val="F1CD73">
                  <a:tint val="44500"/>
                  <a:satMod val="160000"/>
                </a:srgbClr>
              </a:gs>
              <a:gs pos="100000">
                <a:srgbClr val="F1CD73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rgbClr val="F1CD73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var obj = new Object();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CAA5F3D-EDE3-4BEC-B673-57C24F136E99}"/>
              </a:ext>
            </a:extLst>
          </p:cNvPr>
          <p:cNvSpPr/>
          <p:nvPr/>
        </p:nvSpPr>
        <p:spPr bwMode="auto">
          <a:xfrm>
            <a:off x="1370959" y="2647614"/>
            <a:ext cx="1662113" cy="481519"/>
          </a:xfrm>
          <a:prstGeom prst="roundRect">
            <a:avLst/>
          </a:prstGeom>
          <a:gradFill flip="none" rotWithShape="1">
            <a:gsLst>
              <a:gs pos="28000">
                <a:srgbClr val="D3B2FF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0"/>
            <a:tileRect/>
          </a:gradFill>
          <a:ln w="9525" cap="flat" cmpd="sng" algn="ctr">
            <a:solidFill>
              <a:srgbClr val="D3B2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语法格式</a:t>
            </a: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9D5F7813-5412-48A1-B675-F360CE5FB770}"/>
              </a:ext>
            </a:extLst>
          </p:cNvPr>
          <p:cNvSpPr/>
          <p:nvPr/>
        </p:nvSpPr>
        <p:spPr bwMode="auto">
          <a:xfrm rot="16200000">
            <a:off x="3275893" y="2572633"/>
            <a:ext cx="509452" cy="603548"/>
          </a:xfrm>
          <a:prstGeom prst="downArrow">
            <a:avLst/>
          </a:prstGeom>
          <a:solidFill>
            <a:srgbClr val="D3B2FF"/>
          </a:solidFill>
          <a:ln w="952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solidFill>
                  <a:srgbClr val="D3B2FF"/>
                </a:solidFill>
              </a:ln>
              <a:solidFill>
                <a:srgbClr val="D3B2FF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6A8080C-71AC-40C6-A0B9-4D5694F13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71" y="5161201"/>
            <a:ext cx="3886742" cy="14289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3C22989-F934-4DB2-BED6-6A5A9A4D4757}"/>
              </a:ext>
            </a:extLst>
          </p:cNvPr>
          <p:cNvSpPr txBox="1"/>
          <p:nvPr/>
        </p:nvSpPr>
        <p:spPr>
          <a:xfrm>
            <a:off x="923533" y="5663246"/>
            <a:ext cx="2483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结果如图：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91C5DE2-7C81-49B6-876E-9343ACFC4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81" y="3662095"/>
            <a:ext cx="7904192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6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921D3-78C0-43FF-8DF1-0D9FF88A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671075"/>
          </a:xfrm>
        </p:spPr>
        <p:txBody>
          <a:bodyPr/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创建对象</a:t>
            </a:r>
            <a:r>
              <a:rPr lang="en-US" altLang="zh-CN" dirty="0"/>
              <a:t>—</a:t>
            </a:r>
            <a:r>
              <a:rPr lang="en-US" altLang="zh-CN" dirty="0" err="1"/>
              <a:t>Object.create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787B07-1E56-4AD0-8981-56E251C5C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HTML5 Technology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CD46-069C-49DE-B6E9-5D40E6628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1313" y="6600825"/>
            <a:ext cx="2057400" cy="268288"/>
          </a:xfrm>
        </p:spPr>
        <p:txBody>
          <a:bodyPr/>
          <a:lstStyle/>
          <a:p>
            <a:fld id="{079E9EF5-4B49-4815-ADC3-746BDD0FC377}" type="slidenum">
              <a:rPr lang="en-US" altLang="en-US" smtClean="0"/>
              <a:pPr/>
              <a:t>99</a:t>
            </a:fld>
            <a:endParaRPr lang="en-US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364559-8F5E-448B-98F5-59F5757EFE57}"/>
              </a:ext>
            </a:extLst>
          </p:cNvPr>
          <p:cNvSpPr txBox="1"/>
          <p:nvPr/>
        </p:nvSpPr>
        <p:spPr>
          <a:xfrm>
            <a:off x="794576" y="1712377"/>
            <a:ext cx="7561198" cy="1746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ECMAScript 5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定义了一个名为</a:t>
            </a:r>
            <a:r>
              <a:rPr lang="en-US" altLang="zh-CN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Object.create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的方法，它创建一个新对象，其中第一个参数是这个对象的原型。</a:t>
            </a:r>
            <a:r>
              <a:rPr lang="en-US" altLang="zh-CN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Obejct.create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提供了第二个可选参数，用以对对象的属性进行进一步描述。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3C22989-F934-4DB2-BED6-6A5A9A4D4757}"/>
              </a:ext>
            </a:extLst>
          </p:cNvPr>
          <p:cNvSpPr txBox="1"/>
          <p:nvPr/>
        </p:nvSpPr>
        <p:spPr>
          <a:xfrm>
            <a:off x="1071815" y="5351553"/>
            <a:ext cx="2483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ts val="3300"/>
              </a:lnSpc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结果如图：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5E81CEB-CBF9-4DDA-8C83-78AD531B6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41" y="3606190"/>
            <a:ext cx="6255367" cy="141942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18A0FBC-CB8C-42A4-A58D-1711EEB53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750" y="5101920"/>
            <a:ext cx="3886742" cy="14194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0383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自定义 1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6750</TotalTime>
  <Words>6787</Words>
  <Application>Microsoft Office PowerPoint</Application>
  <PresentationFormat>全屏显示(4:3)</PresentationFormat>
  <Paragraphs>1326</Paragraphs>
  <Slides>118</Slides>
  <Notes>104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118</vt:i4>
      </vt:variant>
    </vt:vector>
  </HeadingPairs>
  <TitlesOfParts>
    <vt:vector size="129" baseType="lpstr">
      <vt:lpstr>等线</vt:lpstr>
      <vt:lpstr>宋体</vt:lpstr>
      <vt:lpstr>微软雅黑</vt:lpstr>
      <vt:lpstr>Arial</vt:lpstr>
      <vt:lpstr>Arial Narrow</vt:lpstr>
      <vt:lpstr>Calibri</vt:lpstr>
      <vt:lpstr>Symbol</vt:lpstr>
      <vt:lpstr>Times New Roman</vt:lpstr>
      <vt:lpstr>Verdana</vt:lpstr>
      <vt:lpstr>Wingdings</vt:lpstr>
      <vt:lpstr>Profile</vt:lpstr>
      <vt:lpstr>PowerPoint 演示文稿</vt:lpstr>
      <vt:lpstr>PowerPoint 演示文稿</vt:lpstr>
      <vt:lpstr>内容安排</vt:lpstr>
      <vt:lpstr>1.1 JavaScript简述 </vt:lpstr>
      <vt:lpstr>导学</vt:lpstr>
      <vt:lpstr>导学</vt:lpstr>
      <vt:lpstr>JavaScript的起源</vt:lpstr>
      <vt:lpstr>JavaScript的主要特点</vt:lpstr>
      <vt:lpstr>JavaScript的应用</vt:lpstr>
      <vt:lpstr>1.2 JavaScript在HTML中的使用 </vt:lpstr>
      <vt:lpstr>JavaScript的基本语法</vt:lpstr>
      <vt:lpstr>JavaScript的基本语法</vt:lpstr>
      <vt:lpstr>在页面中直接嵌入JavaScript代码</vt:lpstr>
      <vt:lpstr>在页面中直接嵌入JavaScript代码</vt:lpstr>
      <vt:lpstr>链接外部JavaScript文件</vt:lpstr>
      <vt:lpstr>链接外部JavaScript文件</vt:lpstr>
      <vt:lpstr>1.3 JavaScript 词法结构</vt:lpstr>
      <vt:lpstr>字符集</vt:lpstr>
      <vt:lpstr>注释</vt:lpstr>
      <vt:lpstr>直接量</vt:lpstr>
      <vt:lpstr>标识符和保留字</vt:lpstr>
      <vt:lpstr>标识符和保留字</vt:lpstr>
      <vt:lpstr>标识符和保留字</vt:lpstr>
      <vt:lpstr>标识符和保留字</vt:lpstr>
      <vt:lpstr>可选的分号</vt:lpstr>
      <vt:lpstr>1.4 JavaScript 语言基础</vt:lpstr>
      <vt:lpstr>数据类型</vt:lpstr>
      <vt:lpstr>数据类型</vt:lpstr>
      <vt:lpstr>数据类型</vt:lpstr>
      <vt:lpstr>数据类型</vt:lpstr>
      <vt:lpstr>数据类型</vt:lpstr>
      <vt:lpstr>数据类型</vt:lpstr>
      <vt:lpstr>数据类型</vt:lpstr>
      <vt:lpstr>数据类型</vt:lpstr>
      <vt:lpstr>常量和变量</vt:lpstr>
      <vt:lpstr>常量和变量</vt:lpstr>
      <vt:lpstr>运算符和表达式</vt:lpstr>
      <vt:lpstr>运算符和表达式</vt:lpstr>
      <vt:lpstr>运算符和表达式</vt:lpstr>
      <vt:lpstr>运算符和表达式</vt:lpstr>
      <vt:lpstr>运算符和表达式</vt:lpstr>
      <vt:lpstr>运算符和表达式</vt:lpstr>
      <vt:lpstr>运算符和表达式</vt:lpstr>
      <vt:lpstr>运算符和表达式</vt:lpstr>
      <vt:lpstr>运算符和表达式</vt:lpstr>
      <vt:lpstr>1.5 JavaScript 基本语句</vt:lpstr>
      <vt:lpstr>条件判断语句</vt:lpstr>
      <vt:lpstr>条件判断语句—简单if语句</vt:lpstr>
      <vt:lpstr>条件判断语句—简单if语句</vt:lpstr>
      <vt:lpstr>条件判断语句— if…else语句</vt:lpstr>
      <vt:lpstr>条件判断语句— if…else语句</vt:lpstr>
      <vt:lpstr>条件判断语句— if…else if语句</vt:lpstr>
      <vt:lpstr>条件判断语句— if…else if语句</vt:lpstr>
      <vt:lpstr>if…else语句</vt:lpstr>
      <vt:lpstr>条件判断语句— if…else语句</vt:lpstr>
      <vt:lpstr>条件判断语句— if语句的嵌套</vt:lpstr>
      <vt:lpstr>条件判断语句— if…else语句</vt:lpstr>
      <vt:lpstr>条件判断语句— if…else语句</vt:lpstr>
      <vt:lpstr>条件判断语句— switch语句</vt:lpstr>
      <vt:lpstr>条件判断语句— switch语句</vt:lpstr>
      <vt:lpstr>条件判断语句— switch语句</vt:lpstr>
      <vt:lpstr>条件判断语句— switch语句</vt:lpstr>
      <vt:lpstr>循环语句</vt:lpstr>
      <vt:lpstr>循环语句—while语句</vt:lpstr>
      <vt:lpstr>循环语句—while语句</vt:lpstr>
      <vt:lpstr>循环语句— while语句</vt:lpstr>
      <vt:lpstr>循环语句— do...while语句</vt:lpstr>
      <vt:lpstr>循环语句— do...while语句</vt:lpstr>
      <vt:lpstr>循环语句— for语句</vt:lpstr>
      <vt:lpstr>循环语句— for语句</vt:lpstr>
      <vt:lpstr>循环语句— for语句</vt:lpstr>
      <vt:lpstr>循环语句的嵌套</vt:lpstr>
      <vt:lpstr>跳转语句</vt:lpstr>
      <vt:lpstr>跳转语句— continue语句</vt:lpstr>
      <vt:lpstr>跳转语句— continue语句</vt:lpstr>
      <vt:lpstr>跳转语句— continue语句</vt:lpstr>
      <vt:lpstr>跳转语句— break语句</vt:lpstr>
      <vt:lpstr>跳转语句— break语句</vt:lpstr>
      <vt:lpstr>1.6 函数 </vt:lpstr>
      <vt:lpstr>函数的定义和调用</vt:lpstr>
      <vt:lpstr>函数的定义和调用</vt:lpstr>
      <vt:lpstr>函数的定义和调用</vt:lpstr>
      <vt:lpstr>函数的返回值</vt:lpstr>
      <vt:lpstr>函数的返回值</vt:lpstr>
      <vt:lpstr>1.7 对象 </vt:lpstr>
      <vt:lpstr>对象简介—什么是对象？</vt:lpstr>
      <vt:lpstr>对象简介—属性和方法</vt:lpstr>
      <vt:lpstr>对象简介—属性和方法</vt:lpstr>
      <vt:lpstr>对象分类</vt:lpstr>
      <vt:lpstr>对象分类</vt:lpstr>
      <vt:lpstr>对象分类</vt:lpstr>
      <vt:lpstr>对象分类</vt:lpstr>
      <vt:lpstr>对象分类</vt:lpstr>
      <vt:lpstr>对象分类</vt:lpstr>
      <vt:lpstr>对象分类</vt:lpstr>
      <vt:lpstr>对象分类</vt:lpstr>
      <vt:lpstr>创建对象—对象直接量</vt:lpstr>
      <vt:lpstr>创建对象—通过new创建对象</vt:lpstr>
      <vt:lpstr>创建对象—Object.create()</vt:lpstr>
      <vt:lpstr>1.8 XML基础知识 </vt:lpstr>
      <vt:lpstr>XML简介—标记语言的发展</vt:lpstr>
      <vt:lpstr>XML简介—标记语言的发展</vt:lpstr>
      <vt:lpstr>XML简介—标记语言的发展</vt:lpstr>
      <vt:lpstr>XML简介</vt:lpstr>
      <vt:lpstr>PowerPoint 演示文稿</vt:lpstr>
      <vt:lpstr>XML简介</vt:lpstr>
      <vt:lpstr>XML简介—XML特点</vt:lpstr>
      <vt:lpstr>XML简介—XML的应用前景</vt:lpstr>
      <vt:lpstr>XML简介—XML的应用前景</vt:lpstr>
      <vt:lpstr>XML文档的组成</vt:lpstr>
      <vt:lpstr>XML文档有效性</vt:lpstr>
      <vt:lpstr>XML的基本语法</vt:lpstr>
      <vt:lpstr>元素</vt:lpstr>
      <vt:lpstr>实体</vt:lpstr>
      <vt:lpstr>属性</vt:lpstr>
      <vt:lpstr>CDATA节</vt:lpstr>
      <vt:lpstr> 课后思考 </vt:lpstr>
      <vt:lpstr> 1.9 小结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etoilexmx@gmail.com</dc:creator>
  <cp:lastModifiedBy>lee neary</cp:lastModifiedBy>
  <cp:revision>289</cp:revision>
  <dcterms:created xsi:type="dcterms:W3CDTF">2017-10-12T03:31:01Z</dcterms:created>
  <dcterms:modified xsi:type="dcterms:W3CDTF">2019-10-30T07:32:51Z</dcterms:modified>
</cp:coreProperties>
</file>